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56" r:id="rId2"/>
    <p:sldId id="257" r:id="rId3"/>
    <p:sldId id="268" r:id="rId4"/>
    <p:sldId id="258" r:id="rId5"/>
    <p:sldId id="278" r:id="rId6"/>
    <p:sldId id="279" r:id="rId7"/>
    <p:sldId id="291" r:id="rId8"/>
    <p:sldId id="298" r:id="rId9"/>
    <p:sldId id="290" r:id="rId10"/>
    <p:sldId id="292" r:id="rId11"/>
    <p:sldId id="294" r:id="rId12"/>
    <p:sldId id="296" r:id="rId13"/>
  </p:sldIdLst>
  <p:sldSz cx="9144000" cy="6858000" type="screen4x3"/>
  <p:notesSz cx="6765925" cy="9867900"/>
  <p:defaultTextStyle>
    <a:defPPr>
      <a:defRPr lang="nl-NL"/>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gberinkp01"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66CC"/>
    <a:srgbClr val="000099"/>
    <a:srgbClr val="009900"/>
    <a:srgbClr val="99CC00"/>
    <a:srgbClr val="FF99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4660" autoAdjust="0"/>
  </p:normalViewPr>
  <p:slideViewPr>
    <p:cSldViewPr>
      <p:cViewPr>
        <p:scale>
          <a:sx n="100" d="100"/>
          <a:sy n="100" d="100"/>
        </p:scale>
        <p:origin x="-1014" y="504"/>
      </p:cViewPr>
      <p:guideLst>
        <p:guide orient="horz" pos="2160"/>
        <p:guide pos="2880"/>
      </p:guideLst>
    </p:cSldViewPr>
  </p:slideViewPr>
  <p:outlineViewPr>
    <p:cViewPr>
      <p:scale>
        <a:sx n="75" d="100"/>
        <a:sy n="75"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00" d="100"/>
        <a:sy n="100" d="100"/>
      </p:scale>
      <p:origin x="0" y="1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2.xml"/><Relationship Id="rId1" Type="http://schemas.openxmlformats.org/officeDocument/2006/relationships/slide" Target="slides/slide1.xml"/><Relationship Id="rId5" Type="http://schemas.openxmlformats.org/officeDocument/2006/relationships/slide" Target="slides/slide6.xml"/><Relationship Id="rId4"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32113" cy="492125"/>
          </a:xfrm>
          <a:prstGeom prst="rect">
            <a:avLst/>
          </a:prstGeom>
          <a:noFill/>
          <a:ln w="9525">
            <a:noFill/>
            <a:miter lim="800000"/>
            <a:headEnd/>
            <a:tailEnd/>
          </a:ln>
        </p:spPr>
        <p:txBody>
          <a:bodyPr vert="horz" wrap="square" lIns="91219" tIns="45610" rIns="91219" bIns="45610" numCol="1" anchor="t" anchorCtr="0" compatLnSpc="1">
            <a:prstTxWarp prst="textNoShape">
              <a:avLst/>
            </a:prstTxWarp>
          </a:bodyPr>
          <a:lstStyle>
            <a:lvl1pPr defTabSz="912813">
              <a:defRPr sz="1200"/>
            </a:lvl1pPr>
          </a:lstStyle>
          <a:p>
            <a:pPr>
              <a:defRPr/>
            </a:pPr>
            <a:endParaRPr lang="en-US"/>
          </a:p>
        </p:txBody>
      </p:sp>
      <p:sp>
        <p:nvSpPr>
          <p:cNvPr id="45059" name="Rectangle 3"/>
          <p:cNvSpPr>
            <a:spLocks noGrp="1" noChangeArrowheads="1"/>
          </p:cNvSpPr>
          <p:nvPr>
            <p:ph type="dt" sz="quarter" idx="1"/>
          </p:nvPr>
        </p:nvSpPr>
        <p:spPr bwMode="auto">
          <a:xfrm>
            <a:off x="3833813" y="0"/>
            <a:ext cx="2932112" cy="492125"/>
          </a:xfrm>
          <a:prstGeom prst="rect">
            <a:avLst/>
          </a:prstGeom>
          <a:noFill/>
          <a:ln w="9525">
            <a:noFill/>
            <a:miter lim="800000"/>
            <a:headEnd/>
            <a:tailEnd/>
          </a:ln>
        </p:spPr>
        <p:txBody>
          <a:bodyPr vert="horz" wrap="square" lIns="91219" tIns="45610" rIns="91219" bIns="45610" numCol="1" anchor="t" anchorCtr="0" compatLnSpc="1">
            <a:prstTxWarp prst="textNoShape">
              <a:avLst/>
            </a:prstTxWarp>
          </a:bodyPr>
          <a:lstStyle>
            <a:lvl1pPr algn="r" defTabSz="912813">
              <a:defRPr sz="1200"/>
            </a:lvl1pPr>
          </a:lstStyle>
          <a:p>
            <a:pPr>
              <a:defRPr/>
            </a:pPr>
            <a:endParaRPr lang="en-US"/>
          </a:p>
        </p:txBody>
      </p:sp>
      <p:sp>
        <p:nvSpPr>
          <p:cNvPr id="45060" name="Rectangle 4"/>
          <p:cNvSpPr>
            <a:spLocks noGrp="1" noChangeArrowheads="1"/>
          </p:cNvSpPr>
          <p:nvPr>
            <p:ph type="ftr" sz="quarter" idx="2"/>
          </p:nvPr>
        </p:nvSpPr>
        <p:spPr bwMode="auto">
          <a:xfrm>
            <a:off x="0" y="9375775"/>
            <a:ext cx="2932113" cy="492125"/>
          </a:xfrm>
          <a:prstGeom prst="rect">
            <a:avLst/>
          </a:prstGeom>
          <a:noFill/>
          <a:ln w="9525">
            <a:noFill/>
            <a:miter lim="800000"/>
            <a:headEnd/>
            <a:tailEnd/>
          </a:ln>
        </p:spPr>
        <p:txBody>
          <a:bodyPr vert="horz" wrap="square" lIns="91219" tIns="45610" rIns="91219" bIns="45610" numCol="1" anchor="b" anchorCtr="0" compatLnSpc="1">
            <a:prstTxWarp prst="textNoShape">
              <a:avLst/>
            </a:prstTxWarp>
          </a:bodyPr>
          <a:lstStyle>
            <a:lvl1pPr defTabSz="912813">
              <a:defRPr sz="1200"/>
            </a:lvl1pPr>
          </a:lstStyle>
          <a:p>
            <a:pPr>
              <a:defRPr/>
            </a:pPr>
            <a:endParaRPr lang="en-US"/>
          </a:p>
        </p:txBody>
      </p:sp>
      <p:sp>
        <p:nvSpPr>
          <p:cNvPr id="45061" name="Rectangle 5"/>
          <p:cNvSpPr>
            <a:spLocks noGrp="1" noChangeArrowheads="1"/>
          </p:cNvSpPr>
          <p:nvPr>
            <p:ph type="sldNum" sz="quarter" idx="3"/>
          </p:nvPr>
        </p:nvSpPr>
        <p:spPr bwMode="auto">
          <a:xfrm>
            <a:off x="3833813" y="9375775"/>
            <a:ext cx="2932112" cy="492125"/>
          </a:xfrm>
          <a:prstGeom prst="rect">
            <a:avLst/>
          </a:prstGeom>
          <a:noFill/>
          <a:ln w="9525">
            <a:noFill/>
            <a:miter lim="800000"/>
            <a:headEnd/>
            <a:tailEnd/>
          </a:ln>
        </p:spPr>
        <p:txBody>
          <a:bodyPr vert="horz" wrap="square" lIns="91219" tIns="45610" rIns="91219" bIns="45610" numCol="1" anchor="b" anchorCtr="0" compatLnSpc="1">
            <a:prstTxWarp prst="textNoShape">
              <a:avLst/>
            </a:prstTxWarp>
          </a:bodyPr>
          <a:lstStyle>
            <a:lvl1pPr algn="r" defTabSz="912813">
              <a:defRPr sz="1200"/>
            </a:lvl1pPr>
          </a:lstStyle>
          <a:p>
            <a:pPr>
              <a:defRPr/>
            </a:pPr>
            <a:fld id="{F057871E-41D9-49AE-86E6-A8EA80A7D1FB}" type="slidenum">
              <a:rPr lang="nl-NL"/>
              <a:pPr>
                <a:defRPr/>
              </a:pPr>
              <a:t>‹nr.›</a:t>
            </a:fld>
            <a:endParaRPr lang="nl-NL"/>
          </a:p>
        </p:txBody>
      </p:sp>
    </p:spTree>
    <p:extLst>
      <p:ext uri="{BB962C8B-B14F-4D97-AF65-F5344CB8AC3E}">
        <p14:creationId xmlns:p14="http://schemas.microsoft.com/office/powerpoint/2010/main" val="56644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32113" cy="492125"/>
          </a:xfrm>
          <a:prstGeom prst="rect">
            <a:avLst/>
          </a:prstGeom>
          <a:noFill/>
          <a:ln w="9525">
            <a:noFill/>
            <a:miter lim="800000"/>
            <a:headEnd/>
            <a:tailEnd/>
          </a:ln>
        </p:spPr>
        <p:txBody>
          <a:bodyPr vert="horz" wrap="square" lIns="91219" tIns="45610" rIns="91219" bIns="45610" numCol="1" anchor="t" anchorCtr="0" compatLnSpc="1">
            <a:prstTxWarp prst="textNoShape">
              <a:avLst/>
            </a:prstTxWarp>
          </a:bodyPr>
          <a:lstStyle>
            <a:lvl1pPr defTabSz="912813">
              <a:defRPr sz="1200"/>
            </a:lvl1pPr>
          </a:lstStyle>
          <a:p>
            <a:pPr>
              <a:defRPr/>
            </a:pPr>
            <a:endParaRPr lang="en-US"/>
          </a:p>
        </p:txBody>
      </p:sp>
      <p:sp>
        <p:nvSpPr>
          <p:cNvPr id="3075" name="Rectangle 3"/>
          <p:cNvSpPr>
            <a:spLocks noGrp="1" noChangeArrowheads="1"/>
          </p:cNvSpPr>
          <p:nvPr>
            <p:ph type="dt" idx="1"/>
          </p:nvPr>
        </p:nvSpPr>
        <p:spPr bwMode="auto">
          <a:xfrm>
            <a:off x="3833813" y="0"/>
            <a:ext cx="2932112" cy="492125"/>
          </a:xfrm>
          <a:prstGeom prst="rect">
            <a:avLst/>
          </a:prstGeom>
          <a:noFill/>
          <a:ln w="9525">
            <a:noFill/>
            <a:miter lim="800000"/>
            <a:headEnd/>
            <a:tailEnd/>
          </a:ln>
        </p:spPr>
        <p:txBody>
          <a:bodyPr vert="horz" wrap="square" lIns="91219" tIns="45610" rIns="91219" bIns="45610" numCol="1" anchor="t" anchorCtr="0" compatLnSpc="1">
            <a:prstTxWarp prst="textNoShape">
              <a:avLst/>
            </a:prstTxWarp>
          </a:bodyPr>
          <a:lstStyle>
            <a:lvl1pPr algn="r" defTabSz="912813">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917575" y="741363"/>
            <a:ext cx="4932363" cy="36988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3288" y="4687888"/>
            <a:ext cx="4959350" cy="4440237"/>
          </a:xfrm>
          <a:prstGeom prst="rect">
            <a:avLst/>
          </a:prstGeom>
          <a:noFill/>
          <a:ln w="9525">
            <a:noFill/>
            <a:miter lim="800000"/>
            <a:headEnd/>
            <a:tailEnd/>
          </a:ln>
        </p:spPr>
        <p:txBody>
          <a:bodyPr vert="horz" wrap="square" lIns="91219" tIns="45610" rIns="91219" bIns="4561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3078" name="Rectangle 6"/>
          <p:cNvSpPr>
            <a:spLocks noGrp="1" noChangeArrowheads="1"/>
          </p:cNvSpPr>
          <p:nvPr>
            <p:ph type="ftr" sz="quarter" idx="4"/>
          </p:nvPr>
        </p:nvSpPr>
        <p:spPr bwMode="auto">
          <a:xfrm>
            <a:off x="0" y="9375775"/>
            <a:ext cx="2932113" cy="492125"/>
          </a:xfrm>
          <a:prstGeom prst="rect">
            <a:avLst/>
          </a:prstGeom>
          <a:noFill/>
          <a:ln w="9525">
            <a:noFill/>
            <a:miter lim="800000"/>
            <a:headEnd/>
            <a:tailEnd/>
          </a:ln>
        </p:spPr>
        <p:txBody>
          <a:bodyPr vert="horz" wrap="square" lIns="91219" tIns="45610" rIns="91219" bIns="45610" numCol="1" anchor="b" anchorCtr="0" compatLnSpc="1">
            <a:prstTxWarp prst="textNoShape">
              <a:avLst/>
            </a:prstTxWarp>
          </a:bodyPr>
          <a:lstStyle>
            <a:lvl1pPr defTabSz="912813">
              <a:defRPr sz="1200"/>
            </a:lvl1pPr>
          </a:lstStyle>
          <a:p>
            <a:pPr>
              <a:defRPr/>
            </a:pPr>
            <a:endParaRPr lang="en-US"/>
          </a:p>
        </p:txBody>
      </p:sp>
      <p:sp>
        <p:nvSpPr>
          <p:cNvPr id="3079" name="Rectangle 7"/>
          <p:cNvSpPr>
            <a:spLocks noGrp="1" noChangeArrowheads="1"/>
          </p:cNvSpPr>
          <p:nvPr>
            <p:ph type="sldNum" sz="quarter" idx="5"/>
          </p:nvPr>
        </p:nvSpPr>
        <p:spPr bwMode="auto">
          <a:xfrm>
            <a:off x="3833813" y="9375775"/>
            <a:ext cx="2932112" cy="492125"/>
          </a:xfrm>
          <a:prstGeom prst="rect">
            <a:avLst/>
          </a:prstGeom>
          <a:noFill/>
          <a:ln w="9525">
            <a:noFill/>
            <a:miter lim="800000"/>
            <a:headEnd/>
            <a:tailEnd/>
          </a:ln>
        </p:spPr>
        <p:txBody>
          <a:bodyPr vert="horz" wrap="square" lIns="91219" tIns="45610" rIns="91219" bIns="45610" numCol="1" anchor="b" anchorCtr="0" compatLnSpc="1">
            <a:prstTxWarp prst="textNoShape">
              <a:avLst/>
            </a:prstTxWarp>
          </a:bodyPr>
          <a:lstStyle>
            <a:lvl1pPr algn="r" defTabSz="912813">
              <a:defRPr sz="1200"/>
            </a:lvl1pPr>
          </a:lstStyle>
          <a:p>
            <a:pPr>
              <a:defRPr/>
            </a:pPr>
            <a:fld id="{AA34FF96-D400-4862-8E41-C201559B6A87}" type="slidenum">
              <a:rPr lang="nl-NL"/>
              <a:pPr>
                <a:defRPr/>
              </a:pPr>
              <a:t>‹nr.›</a:t>
            </a:fld>
            <a:endParaRPr lang="nl-NL"/>
          </a:p>
        </p:txBody>
      </p:sp>
    </p:spTree>
    <p:extLst>
      <p:ext uri="{BB962C8B-B14F-4D97-AF65-F5344CB8AC3E}">
        <p14:creationId xmlns:p14="http://schemas.microsoft.com/office/powerpoint/2010/main" val="2417429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7507BCE4-A9E7-4360-B64F-F6152FA9DC86}" type="slidenum">
              <a:rPr lang="nl-NL" smtClean="0"/>
              <a:pPr/>
              <a:t>1</a:t>
            </a:fld>
            <a:endParaRPr lang="nl-NL"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txBox="1">
            <a:spLocks noGrp="1" noChangeArrowheads="1"/>
          </p:cNvSpPr>
          <p:nvPr/>
        </p:nvSpPr>
        <p:spPr bwMode="auto">
          <a:xfrm>
            <a:off x="3833813" y="9375775"/>
            <a:ext cx="2932112" cy="492125"/>
          </a:xfrm>
          <a:prstGeom prst="rect">
            <a:avLst/>
          </a:prstGeom>
          <a:noFill/>
          <a:ln w="9525">
            <a:noFill/>
            <a:miter lim="800000"/>
            <a:headEnd/>
            <a:tailEnd/>
          </a:ln>
        </p:spPr>
        <p:txBody>
          <a:bodyPr lIns="91219" tIns="45610" rIns="91219" bIns="45610" anchor="b"/>
          <a:lstStyle/>
          <a:p>
            <a:pPr algn="r" defTabSz="912813"/>
            <a:fld id="{0D287E22-7DEB-4DED-9F32-FD1FF4A8633E}" type="slidenum">
              <a:rPr lang="nl-NL" sz="1200"/>
              <a:pPr algn="r" defTabSz="912813"/>
              <a:t>10</a:t>
            </a:fld>
            <a:endParaRPr lang="nl-NL" sz="12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txBox="1">
            <a:spLocks noGrp="1" noChangeArrowheads="1"/>
          </p:cNvSpPr>
          <p:nvPr/>
        </p:nvSpPr>
        <p:spPr bwMode="auto">
          <a:xfrm>
            <a:off x="3833813" y="9375775"/>
            <a:ext cx="2932112" cy="492125"/>
          </a:xfrm>
          <a:prstGeom prst="rect">
            <a:avLst/>
          </a:prstGeom>
          <a:noFill/>
          <a:ln w="9525">
            <a:noFill/>
            <a:miter lim="800000"/>
            <a:headEnd/>
            <a:tailEnd/>
          </a:ln>
        </p:spPr>
        <p:txBody>
          <a:bodyPr lIns="91219" tIns="45610" rIns="91219" bIns="45610" anchor="b"/>
          <a:lstStyle/>
          <a:p>
            <a:pPr algn="r" defTabSz="912813"/>
            <a:fld id="{BAA99923-D130-452C-9420-B5C684743AE7}" type="slidenum">
              <a:rPr lang="nl-NL" sz="1200"/>
              <a:pPr algn="r" defTabSz="912813"/>
              <a:t>11</a:t>
            </a:fld>
            <a:endParaRPr lang="nl-NL" sz="12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txBox="1">
            <a:spLocks noGrp="1" noChangeArrowheads="1"/>
          </p:cNvSpPr>
          <p:nvPr/>
        </p:nvSpPr>
        <p:spPr bwMode="auto">
          <a:xfrm>
            <a:off x="3833813" y="9375775"/>
            <a:ext cx="2932112" cy="492125"/>
          </a:xfrm>
          <a:prstGeom prst="rect">
            <a:avLst/>
          </a:prstGeom>
          <a:noFill/>
          <a:ln w="9525">
            <a:noFill/>
            <a:miter lim="800000"/>
            <a:headEnd/>
            <a:tailEnd/>
          </a:ln>
        </p:spPr>
        <p:txBody>
          <a:bodyPr lIns="91219" tIns="45610" rIns="91219" bIns="45610" anchor="b"/>
          <a:lstStyle/>
          <a:p>
            <a:pPr algn="r" defTabSz="912813"/>
            <a:fld id="{E2CA4CE6-6D2A-401D-BDDF-89E0A3D6D912}" type="slidenum">
              <a:rPr lang="nl-NL" sz="1200"/>
              <a:pPr algn="r" defTabSz="912813"/>
              <a:t>12</a:t>
            </a:fld>
            <a:endParaRPr lang="nl-NL" sz="12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3ABBC727-BD8B-4155-9C51-5F9ABA8FDF95}" type="slidenum">
              <a:rPr lang="nl-NL" smtClean="0"/>
              <a:pPr/>
              <a:t>2</a:t>
            </a:fld>
            <a:endParaRPr lang="nl-NL"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BFC4E65C-B961-4025-9589-95B3378F7BEA}" type="slidenum">
              <a:rPr lang="nl-NL" smtClean="0"/>
              <a:pPr/>
              <a:t>3</a:t>
            </a:fld>
            <a:endParaRPr lang="nl-NL"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5ACF8B79-82E0-428D-B3F5-1E223583AA02}" type="slidenum">
              <a:rPr lang="nl-NL" smtClean="0"/>
              <a:pPr/>
              <a:t>4</a:t>
            </a:fld>
            <a:endParaRPr lang="nl-NL"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F0B8F9B2-38DA-44A7-8E26-0B69A718BA8C}" type="slidenum">
              <a:rPr lang="nl-NL" smtClean="0"/>
              <a:pPr/>
              <a:t>5</a:t>
            </a:fld>
            <a:endParaRPr lang="nl-NL"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3CA0CE0A-3955-4BD9-A69F-714C0AC10AA0}" type="slidenum">
              <a:rPr lang="nl-NL" smtClean="0"/>
              <a:pPr/>
              <a:t>6</a:t>
            </a:fld>
            <a:endParaRPr lang="nl-NL" smtClean="0"/>
          </a:p>
        </p:txBody>
      </p:sp>
      <p:sp>
        <p:nvSpPr>
          <p:cNvPr id="29698" name="Rectangle 1026"/>
          <p:cNvSpPr>
            <a:spLocks noGrp="1" noRot="1" noChangeAspect="1" noChangeArrowheads="1" noTextEdit="1"/>
          </p:cNvSpPr>
          <p:nvPr>
            <p:ph type="sldImg"/>
          </p:nvPr>
        </p:nvSpPr>
        <p:spPr>
          <a:ln/>
        </p:spPr>
      </p:sp>
      <p:sp>
        <p:nvSpPr>
          <p:cNvPr id="29699"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33813" y="9375775"/>
            <a:ext cx="2932112" cy="492125"/>
          </a:xfrm>
          <a:prstGeom prst="rect">
            <a:avLst/>
          </a:prstGeom>
          <a:noFill/>
          <a:ln w="9525">
            <a:noFill/>
            <a:miter lim="800000"/>
            <a:headEnd/>
            <a:tailEnd/>
          </a:ln>
        </p:spPr>
        <p:txBody>
          <a:bodyPr lIns="91219" tIns="45610" rIns="91219" bIns="45610" anchor="b"/>
          <a:lstStyle/>
          <a:p>
            <a:pPr algn="r" defTabSz="912813"/>
            <a:fld id="{7C2A1067-B69C-4BD7-9930-ED282B48AA58}" type="slidenum">
              <a:rPr lang="nl-NL" sz="1200"/>
              <a:pPr algn="r" defTabSz="912813"/>
              <a:t>7</a:t>
            </a:fld>
            <a:endParaRPr lang="nl-NL"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txBox="1">
            <a:spLocks noGrp="1" noChangeArrowheads="1"/>
          </p:cNvSpPr>
          <p:nvPr/>
        </p:nvSpPr>
        <p:spPr bwMode="auto">
          <a:xfrm>
            <a:off x="3833813" y="9375775"/>
            <a:ext cx="2932112" cy="492125"/>
          </a:xfrm>
          <a:prstGeom prst="rect">
            <a:avLst/>
          </a:prstGeom>
          <a:noFill/>
          <a:ln w="9525">
            <a:noFill/>
            <a:miter lim="800000"/>
            <a:headEnd/>
            <a:tailEnd/>
          </a:ln>
        </p:spPr>
        <p:txBody>
          <a:bodyPr lIns="91219" tIns="45610" rIns="91219" bIns="45610" anchor="b"/>
          <a:lstStyle/>
          <a:p>
            <a:pPr algn="r" defTabSz="912813"/>
            <a:fld id="{C350DE9E-0112-405A-94F2-C2742BE655EB}" type="slidenum">
              <a:rPr lang="nl-NL" sz="1200"/>
              <a:pPr algn="r" defTabSz="912813"/>
              <a:t>8</a:t>
            </a:fld>
            <a:endParaRPr lang="nl-NL" sz="12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3833813" y="9375775"/>
            <a:ext cx="2932112" cy="492125"/>
          </a:xfrm>
          <a:prstGeom prst="rect">
            <a:avLst/>
          </a:prstGeom>
          <a:noFill/>
          <a:ln w="9525">
            <a:noFill/>
            <a:miter lim="800000"/>
            <a:headEnd/>
            <a:tailEnd/>
          </a:ln>
        </p:spPr>
        <p:txBody>
          <a:bodyPr lIns="91219" tIns="45610" rIns="91219" bIns="45610" anchor="b"/>
          <a:lstStyle/>
          <a:p>
            <a:pPr algn="r" defTabSz="912813"/>
            <a:fld id="{B70E15B6-6D8F-4ED3-8708-B7355E4EC684}" type="slidenum">
              <a:rPr lang="nl-NL" sz="1200"/>
              <a:pPr algn="r" defTabSz="912813"/>
              <a:t>9</a:t>
            </a:fld>
            <a:endParaRPr lang="nl-NL" sz="1200"/>
          </a:p>
        </p:txBody>
      </p:sp>
      <p:sp>
        <p:nvSpPr>
          <p:cNvPr id="50178" name="Rectangle 3074"/>
          <p:cNvSpPr>
            <a:spLocks noGrp="1" noRot="1" noChangeAspect="1" noChangeArrowheads="1" noTextEdit="1"/>
          </p:cNvSpPr>
          <p:nvPr>
            <p:ph type="sldImg"/>
          </p:nvPr>
        </p:nvSpPr>
        <p:spPr>
          <a:ln/>
        </p:spPr>
      </p:sp>
      <p:sp>
        <p:nvSpPr>
          <p:cNvPr id="50179" name="Rectangle 3075"/>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r>
              <a:rPr lang="nl-NL"/>
              <a:t>Jaarrapport STIMVA 2007</a:t>
            </a:r>
          </a:p>
        </p:txBody>
      </p:sp>
      <p:sp>
        <p:nvSpPr>
          <p:cNvPr id="6" name="Rectangle 6"/>
          <p:cNvSpPr>
            <a:spLocks noGrp="1" noChangeArrowheads="1"/>
          </p:cNvSpPr>
          <p:nvPr>
            <p:ph type="sldNum" sz="quarter" idx="12"/>
          </p:nvPr>
        </p:nvSpPr>
        <p:spPr>
          <a:ln/>
        </p:spPr>
        <p:txBody>
          <a:bodyPr/>
          <a:lstStyle>
            <a:lvl1pPr>
              <a:defRPr/>
            </a:lvl1pPr>
          </a:lstStyle>
          <a:p>
            <a:pPr>
              <a:defRPr/>
            </a:pPr>
            <a:fld id="{F7F67247-04A9-4287-9777-F8A8AAF5E80E}"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r>
              <a:rPr lang="nl-NL"/>
              <a:t>Jaarrapport STIMVA 2007</a:t>
            </a:r>
          </a:p>
        </p:txBody>
      </p:sp>
      <p:sp>
        <p:nvSpPr>
          <p:cNvPr id="6" name="Rectangle 6"/>
          <p:cNvSpPr>
            <a:spLocks noGrp="1" noChangeArrowheads="1"/>
          </p:cNvSpPr>
          <p:nvPr>
            <p:ph type="sldNum" sz="quarter" idx="12"/>
          </p:nvPr>
        </p:nvSpPr>
        <p:spPr>
          <a:ln/>
        </p:spPr>
        <p:txBody>
          <a:bodyPr/>
          <a:lstStyle>
            <a:lvl1pPr>
              <a:defRPr/>
            </a:lvl1pPr>
          </a:lstStyle>
          <a:p>
            <a:pPr>
              <a:defRPr/>
            </a:pPr>
            <a:fld id="{064DFDFA-D98C-4C2A-B871-E3944EE6B319}"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r>
              <a:rPr lang="nl-NL"/>
              <a:t>Jaarrapport STIMVA 2007</a:t>
            </a:r>
          </a:p>
        </p:txBody>
      </p:sp>
      <p:sp>
        <p:nvSpPr>
          <p:cNvPr id="6" name="Rectangle 6"/>
          <p:cNvSpPr>
            <a:spLocks noGrp="1" noChangeArrowheads="1"/>
          </p:cNvSpPr>
          <p:nvPr>
            <p:ph type="sldNum" sz="quarter" idx="12"/>
          </p:nvPr>
        </p:nvSpPr>
        <p:spPr>
          <a:ln/>
        </p:spPr>
        <p:txBody>
          <a:bodyPr/>
          <a:lstStyle>
            <a:lvl1pPr>
              <a:defRPr/>
            </a:lvl1pPr>
          </a:lstStyle>
          <a:p>
            <a:pPr>
              <a:defRPr/>
            </a:pPr>
            <a:fld id="{E6FCDF69-ECF2-41A4-948E-F36FF49E0E5C}"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r>
              <a:rPr lang="nl-NL"/>
              <a:t>Jaarrapport STIMVA 2007</a:t>
            </a:r>
          </a:p>
        </p:txBody>
      </p:sp>
      <p:sp>
        <p:nvSpPr>
          <p:cNvPr id="6" name="Rectangle 6"/>
          <p:cNvSpPr>
            <a:spLocks noGrp="1" noChangeArrowheads="1"/>
          </p:cNvSpPr>
          <p:nvPr>
            <p:ph type="sldNum" sz="quarter" idx="12"/>
          </p:nvPr>
        </p:nvSpPr>
        <p:spPr>
          <a:ln/>
        </p:spPr>
        <p:txBody>
          <a:bodyPr/>
          <a:lstStyle>
            <a:lvl1pPr>
              <a:defRPr/>
            </a:lvl1pPr>
          </a:lstStyle>
          <a:p>
            <a:pPr>
              <a:defRPr/>
            </a:pPr>
            <a:fld id="{2CB5B37F-6ADB-4643-8003-EA6E2F24E4DB}"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r>
              <a:rPr lang="nl-NL"/>
              <a:t>Jaarrapport STIMVA 2007</a:t>
            </a:r>
          </a:p>
        </p:txBody>
      </p:sp>
      <p:sp>
        <p:nvSpPr>
          <p:cNvPr id="6" name="Rectangle 6"/>
          <p:cNvSpPr>
            <a:spLocks noGrp="1" noChangeArrowheads="1"/>
          </p:cNvSpPr>
          <p:nvPr>
            <p:ph type="sldNum" sz="quarter" idx="12"/>
          </p:nvPr>
        </p:nvSpPr>
        <p:spPr>
          <a:ln/>
        </p:spPr>
        <p:txBody>
          <a:bodyPr/>
          <a:lstStyle>
            <a:lvl1pPr>
              <a:defRPr/>
            </a:lvl1pPr>
          </a:lstStyle>
          <a:p>
            <a:pPr>
              <a:defRPr/>
            </a:pPr>
            <a:fld id="{2CAFDFF3-3575-40B0-BA86-D05685A01CD1}"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r>
              <a:rPr lang="nl-NL"/>
              <a:t>Jaarrapport STIMVA 2007</a:t>
            </a:r>
          </a:p>
        </p:txBody>
      </p:sp>
      <p:sp>
        <p:nvSpPr>
          <p:cNvPr id="7" name="Rectangle 6"/>
          <p:cNvSpPr>
            <a:spLocks noGrp="1" noChangeArrowheads="1"/>
          </p:cNvSpPr>
          <p:nvPr>
            <p:ph type="sldNum" sz="quarter" idx="12"/>
          </p:nvPr>
        </p:nvSpPr>
        <p:spPr>
          <a:ln/>
        </p:spPr>
        <p:txBody>
          <a:bodyPr/>
          <a:lstStyle>
            <a:lvl1pPr>
              <a:defRPr/>
            </a:lvl1pPr>
          </a:lstStyle>
          <a:p>
            <a:pPr>
              <a:defRPr/>
            </a:pPr>
            <a:fld id="{E764F93A-A1AA-4642-8C88-97F32D339D7C}"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r>
              <a:rPr lang="nl-NL"/>
              <a:t>Jaarrapport STIMVA 2007</a:t>
            </a:r>
          </a:p>
        </p:txBody>
      </p:sp>
      <p:sp>
        <p:nvSpPr>
          <p:cNvPr id="9" name="Rectangle 6"/>
          <p:cNvSpPr>
            <a:spLocks noGrp="1" noChangeArrowheads="1"/>
          </p:cNvSpPr>
          <p:nvPr>
            <p:ph type="sldNum" sz="quarter" idx="12"/>
          </p:nvPr>
        </p:nvSpPr>
        <p:spPr>
          <a:ln/>
        </p:spPr>
        <p:txBody>
          <a:bodyPr/>
          <a:lstStyle>
            <a:lvl1pPr>
              <a:defRPr/>
            </a:lvl1pPr>
          </a:lstStyle>
          <a:p>
            <a:pPr>
              <a:defRPr/>
            </a:pPr>
            <a:fld id="{6BC16FAC-6CCA-42B8-959A-B9C82BFF16F4}"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r>
              <a:rPr lang="nl-NL"/>
              <a:t>Jaarrapport STIMVA 2007</a:t>
            </a:r>
          </a:p>
        </p:txBody>
      </p:sp>
      <p:sp>
        <p:nvSpPr>
          <p:cNvPr id="5" name="Rectangle 6"/>
          <p:cNvSpPr>
            <a:spLocks noGrp="1" noChangeArrowheads="1"/>
          </p:cNvSpPr>
          <p:nvPr>
            <p:ph type="sldNum" sz="quarter" idx="12"/>
          </p:nvPr>
        </p:nvSpPr>
        <p:spPr>
          <a:ln/>
        </p:spPr>
        <p:txBody>
          <a:bodyPr/>
          <a:lstStyle>
            <a:lvl1pPr>
              <a:defRPr/>
            </a:lvl1pPr>
          </a:lstStyle>
          <a:p>
            <a:pPr>
              <a:defRPr/>
            </a:pPr>
            <a:fld id="{3328B1F3-2900-4A84-889B-C156E6A151B4}"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r>
              <a:rPr lang="nl-NL"/>
              <a:t>Jaarrapport STIMVA 2007</a:t>
            </a:r>
          </a:p>
        </p:txBody>
      </p:sp>
      <p:sp>
        <p:nvSpPr>
          <p:cNvPr id="4" name="Rectangle 6"/>
          <p:cNvSpPr>
            <a:spLocks noGrp="1" noChangeArrowheads="1"/>
          </p:cNvSpPr>
          <p:nvPr>
            <p:ph type="sldNum" sz="quarter" idx="12"/>
          </p:nvPr>
        </p:nvSpPr>
        <p:spPr>
          <a:ln/>
        </p:spPr>
        <p:txBody>
          <a:bodyPr/>
          <a:lstStyle>
            <a:lvl1pPr>
              <a:defRPr/>
            </a:lvl1pPr>
          </a:lstStyle>
          <a:p>
            <a:pPr>
              <a:defRPr/>
            </a:pPr>
            <a:fld id="{05D549C6-A586-4EA6-A9C6-E8D926953BD4}"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r>
              <a:rPr lang="nl-NL"/>
              <a:t>Jaarrapport STIMVA 2007</a:t>
            </a:r>
          </a:p>
        </p:txBody>
      </p:sp>
      <p:sp>
        <p:nvSpPr>
          <p:cNvPr id="7" name="Rectangle 6"/>
          <p:cNvSpPr>
            <a:spLocks noGrp="1" noChangeArrowheads="1"/>
          </p:cNvSpPr>
          <p:nvPr>
            <p:ph type="sldNum" sz="quarter" idx="12"/>
          </p:nvPr>
        </p:nvSpPr>
        <p:spPr>
          <a:ln/>
        </p:spPr>
        <p:txBody>
          <a:bodyPr/>
          <a:lstStyle>
            <a:lvl1pPr>
              <a:defRPr/>
            </a:lvl1pPr>
          </a:lstStyle>
          <a:p>
            <a:pPr>
              <a:defRPr/>
            </a:pPr>
            <a:fld id="{C6E83DD7-F334-441C-91FD-E099F429291E}"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r>
              <a:rPr lang="nl-NL"/>
              <a:t>Jaarrapport STIMVA 2007</a:t>
            </a:r>
          </a:p>
        </p:txBody>
      </p:sp>
      <p:sp>
        <p:nvSpPr>
          <p:cNvPr id="7" name="Rectangle 6"/>
          <p:cNvSpPr>
            <a:spLocks noGrp="1" noChangeArrowheads="1"/>
          </p:cNvSpPr>
          <p:nvPr>
            <p:ph type="sldNum" sz="quarter" idx="12"/>
          </p:nvPr>
        </p:nvSpPr>
        <p:spPr>
          <a:ln/>
        </p:spPr>
        <p:txBody>
          <a:bodyPr/>
          <a:lstStyle>
            <a:lvl1pPr>
              <a:defRPr/>
            </a:lvl1pPr>
          </a:lstStyle>
          <a:p>
            <a:pPr>
              <a:defRPr/>
            </a:pPr>
            <a:fld id="{A1088A69-098F-48B2-B5A8-6FF56DD16088}"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het opmaakprofiel van de modeltitel te bewerken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nl-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nl-NL"/>
              <a:t>Jaarrapport STIMVA 2007</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8EFD38B-922A-4EA8-8989-99A2A4A0E007}"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1.xml"/><Relationship Id="rId7" Type="http://schemas.openxmlformats.org/officeDocument/2006/relationships/image" Target="../media/image3.emf"/><Relationship Id="rId12"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2.png"/><Relationship Id="rId11" Type="http://schemas.openxmlformats.org/officeDocument/2006/relationships/image" Target="../media/image6.jpeg"/><Relationship Id="rId5" Type="http://schemas.openxmlformats.org/officeDocument/2006/relationships/image" Target="../media/image1.jpeg"/><Relationship Id="rId10" Type="http://schemas.openxmlformats.org/officeDocument/2006/relationships/image" Target="../media/image5.png"/><Relationship Id="rId4" Type="http://schemas.openxmlformats.org/officeDocument/2006/relationships/hyperlink" Target="http://www.stimva.nl/nl-nl/home.aspx" TargetMode="External"/><Relationship Id="rId9" Type="http://schemas.openxmlformats.org/officeDocument/2006/relationships/hyperlink" Target="http://www.evo.nl/"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stimva.nl/nl-nl/home.aspx" TargetMode="External"/><Relationship Id="rId7"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wmf"/><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1.xml"/><Relationship Id="rId7" Type="http://schemas.openxmlformats.org/officeDocument/2006/relationships/image" Target="../media/image19.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1.jpeg"/><Relationship Id="rId4" Type="http://schemas.openxmlformats.org/officeDocument/2006/relationships/hyperlink" Target="http://www.stimva.nl/nl-nl/home.aspx" TargetMode="External"/><Relationship Id="rId9"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http://www.stimva.nl/nl-nl/home.aspx"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timva.nl/nl-nl/home.aspx"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hyperlink" Target="http://www.stimva.nl/nl-nl/home.aspx"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hyperlink" Target="http://www.stimva.nl/nl-nl/home.asp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hyperlink" Target="http://www.stimva.nl/nl-nl/home.aspx"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6.xml"/><Relationship Id="rId7" Type="http://schemas.openxmlformats.org/officeDocument/2006/relationships/image" Target="../media/image9.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jpeg"/><Relationship Id="rId4" Type="http://schemas.openxmlformats.org/officeDocument/2006/relationships/hyperlink" Target="http://www.stimva.nl/nl-nl/home.aspx"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notesSlide" Target="../notesSlides/notesSlide7.xml"/><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jpeg"/><Relationship Id="rId4" Type="http://schemas.openxmlformats.org/officeDocument/2006/relationships/hyperlink" Target="http://www.stimva.nl/nl-nl/home.aspx"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8.xml"/><Relationship Id="rId7" Type="http://schemas.openxmlformats.org/officeDocument/2006/relationships/image" Target="../media/image13.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jpeg"/><Relationship Id="rId4" Type="http://schemas.openxmlformats.org/officeDocument/2006/relationships/hyperlink" Target="http://www.stimva.nl/nl-nl/home.aspx"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5.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1.jpeg"/><Relationship Id="rId4" Type="http://schemas.openxmlformats.org/officeDocument/2006/relationships/hyperlink" Target="http://www.stimva.nl/nl-nl/home.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9"/>
          <p:cNvSpPr txBox="1">
            <a:spLocks noChangeArrowheads="1"/>
          </p:cNvSpPr>
          <p:nvPr/>
        </p:nvSpPr>
        <p:spPr bwMode="auto">
          <a:xfrm>
            <a:off x="1619250" y="5357813"/>
            <a:ext cx="3457575" cy="519112"/>
          </a:xfrm>
          <a:prstGeom prst="rect">
            <a:avLst/>
          </a:prstGeom>
          <a:solidFill>
            <a:srgbClr val="00CC00"/>
          </a:solidFill>
          <a:ln w="3175" algn="ctr">
            <a:solidFill>
              <a:srgbClr val="003399"/>
            </a:solidFill>
            <a:prstDash val="sysDot"/>
            <a:miter lim="800000"/>
            <a:headEnd/>
            <a:tailEnd/>
          </a:ln>
        </p:spPr>
        <p:txBody>
          <a:bodyPr anchor="ctr"/>
          <a:lstStyle/>
          <a:p>
            <a:pPr algn="ctr"/>
            <a:r>
              <a:rPr lang="nl-NL" b="1">
                <a:solidFill>
                  <a:srgbClr val="000099"/>
                </a:solidFill>
                <a:latin typeface="Verdana" pitchFamily="34" charset="0"/>
              </a:rPr>
              <a:t>2011</a:t>
            </a:r>
          </a:p>
        </p:txBody>
      </p:sp>
      <p:sp>
        <p:nvSpPr>
          <p:cNvPr id="15362" name="Line 39"/>
          <p:cNvSpPr>
            <a:spLocks noChangeShapeType="1"/>
          </p:cNvSpPr>
          <p:nvPr/>
        </p:nvSpPr>
        <p:spPr bwMode="auto">
          <a:xfrm flipV="1">
            <a:off x="468313" y="1916113"/>
            <a:ext cx="5543550" cy="1008062"/>
          </a:xfrm>
          <a:prstGeom prst="line">
            <a:avLst/>
          </a:prstGeom>
          <a:noFill/>
          <a:ln w="9525">
            <a:solidFill>
              <a:schemeClr val="accent2"/>
            </a:solidFill>
            <a:round/>
            <a:headEnd/>
            <a:tailEnd/>
          </a:ln>
        </p:spPr>
        <p:txBody>
          <a:bodyPr/>
          <a:lstStyle/>
          <a:p>
            <a:endParaRPr lang="en-US"/>
          </a:p>
        </p:txBody>
      </p:sp>
      <p:sp>
        <p:nvSpPr>
          <p:cNvPr id="15363" name="Line 40"/>
          <p:cNvSpPr>
            <a:spLocks noChangeShapeType="1"/>
          </p:cNvSpPr>
          <p:nvPr/>
        </p:nvSpPr>
        <p:spPr bwMode="auto">
          <a:xfrm flipV="1">
            <a:off x="468313" y="2924175"/>
            <a:ext cx="5543550" cy="217488"/>
          </a:xfrm>
          <a:prstGeom prst="line">
            <a:avLst/>
          </a:prstGeom>
          <a:noFill/>
          <a:ln w="9525">
            <a:solidFill>
              <a:schemeClr val="accent2"/>
            </a:solidFill>
            <a:round/>
            <a:headEnd/>
            <a:tailEnd/>
          </a:ln>
        </p:spPr>
        <p:txBody>
          <a:bodyPr/>
          <a:lstStyle/>
          <a:p>
            <a:endParaRPr lang="en-US"/>
          </a:p>
        </p:txBody>
      </p:sp>
      <p:sp>
        <p:nvSpPr>
          <p:cNvPr id="15364" name="Line 41"/>
          <p:cNvSpPr>
            <a:spLocks noChangeShapeType="1"/>
          </p:cNvSpPr>
          <p:nvPr/>
        </p:nvSpPr>
        <p:spPr bwMode="auto">
          <a:xfrm>
            <a:off x="468313" y="3429000"/>
            <a:ext cx="5543550" cy="431800"/>
          </a:xfrm>
          <a:prstGeom prst="line">
            <a:avLst/>
          </a:prstGeom>
          <a:noFill/>
          <a:ln w="9525">
            <a:solidFill>
              <a:schemeClr val="accent2"/>
            </a:solidFill>
            <a:round/>
            <a:headEnd/>
            <a:tailEnd/>
          </a:ln>
        </p:spPr>
        <p:txBody>
          <a:bodyPr/>
          <a:lstStyle/>
          <a:p>
            <a:endParaRPr lang="en-US"/>
          </a:p>
        </p:txBody>
      </p:sp>
      <p:sp>
        <p:nvSpPr>
          <p:cNvPr id="15365" name="Line 42"/>
          <p:cNvSpPr>
            <a:spLocks noChangeShapeType="1"/>
          </p:cNvSpPr>
          <p:nvPr/>
        </p:nvSpPr>
        <p:spPr bwMode="auto">
          <a:xfrm>
            <a:off x="468313" y="3716338"/>
            <a:ext cx="5543550" cy="1225550"/>
          </a:xfrm>
          <a:prstGeom prst="line">
            <a:avLst/>
          </a:prstGeom>
          <a:noFill/>
          <a:ln w="9525">
            <a:solidFill>
              <a:schemeClr val="accent2"/>
            </a:solidFill>
            <a:round/>
            <a:headEnd/>
            <a:tailEnd/>
          </a:ln>
        </p:spPr>
        <p:txBody>
          <a:bodyPr/>
          <a:lstStyle/>
          <a:p>
            <a:endParaRPr lang="en-US"/>
          </a:p>
        </p:txBody>
      </p:sp>
      <p:sp>
        <p:nvSpPr>
          <p:cNvPr id="15366" name="Line 34"/>
          <p:cNvSpPr>
            <a:spLocks noChangeShapeType="1"/>
          </p:cNvSpPr>
          <p:nvPr/>
        </p:nvSpPr>
        <p:spPr bwMode="auto">
          <a:xfrm flipV="1">
            <a:off x="611188" y="1557338"/>
            <a:ext cx="3960812" cy="3455987"/>
          </a:xfrm>
          <a:prstGeom prst="line">
            <a:avLst/>
          </a:prstGeom>
          <a:noFill/>
          <a:ln w="9525">
            <a:solidFill>
              <a:schemeClr val="accent2"/>
            </a:solidFill>
            <a:round/>
            <a:headEnd/>
            <a:tailEnd/>
          </a:ln>
        </p:spPr>
        <p:txBody>
          <a:bodyPr/>
          <a:lstStyle/>
          <a:p>
            <a:endParaRPr lang="en-US"/>
          </a:p>
        </p:txBody>
      </p:sp>
      <p:sp>
        <p:nvSpPr>
          <p:cNvPr id="15367" name="Line 35"/>
          <p:cNvSpPr>
            <a:spLocks noChangeShapeType="1"/>
          </p:cNvSpPr>
          <p:nvPr/>
        </p:nvSpPr>
        <p:spPr bwMode="auto">
          <a:xfrm flipH="1" flipV="1">
            <a:off x="5326063" y="1557338"/>
            <a:ext cx="541337" cy="4392612"/>
          </a:xfrm>
          <a:prstGeom prst="line">
            <a:avLst/>
          </a:prstGeom>
          <a:noFill/>
          <a:ln w="9525">
            <a:solidFill>
              <a:schemeClr val="accent2"/>
            </a:solidFill>
            <a:round/>
            <a:headEnd/>
            <a:tailEnd/>
          </a:ln>
        </p:spPr>
        <p:txBody>
          <a:bodyPr/>
          <a:lstStyle/>
          <a:p>
            <a:endParaRPr lang="en-US"/>
          </a:p>
        </p:txBody>
      </p:sp>
      <p:sp>
        <p:nvSpPr>
          <p:cNvPr id="15368" name="Line 36"/>
          <p:cNvSpPr>
            <a:spLocks noChangeShapeType="1"/>
          </p:cNvSpPr>
          <p:nvPr/>
        </p:nvSpPr>
        <p:spPr bwMode="auto">
          <a:xfrm flipV="1">
            <a:off x="1476375" y="1557338"/>
            <a:ext cx="3311525" cy="4392612"/>
          </a:xfrm>
          <a:prstGeom prst="line">
            <a:avLst/>
          </a:prstGeom>
          <a:noFill/>
          <a:ln w="9525">
            <a:solidFill>
              <a:schemeClr val="accent2"/>
            </a:solidFill>
            <a:round/>
            <a:headEnd/>
            <a:tailEnd/>
          </a:ln>
        </p:spPr>
        <p:txBody>
          <a:bodyPr/>
          <a:lstStyle/>
          <a:p>
            <a:endParaRPr lang="en-US"/>
          </a:p>
        </p:txBody>
      </p:sp>
      <p:sp>
        <p:nvSpPr>
          <p:cNvPr id="15369" name="Line 37"/>
          <p:cNvSpPr>
            <a:spLocks noChangeShapeType="1"/>
          </p:cNvSpPr>
          <p:nvPr/>
        </p:nvSpPr>
        <p:spPr bwMode="auto">
          <a:xfrm flipV="1">
            <a:off x="2916238" y="1557338"/>
            <a:ext cx="2087562" cy="4392612"/>
          </a:xfrm>
          <a:prstGeom prst="line">
            <a:avLst/>
          </a:prstGeom>
          <a:noFill/>
          <a:ln w="9525">
            <a:solidFill>
              <a:schemeClr val="accent2"/>
            </a:solidFill>
            <a:round/>
            <a:headEnd/>
            <a:tailEnd/>
          </a:ln>
        </p:spPr>
        <p:txBody>
          <a:bodyPr/>
          <a:lstStyle/>
          <a:p>
            <a:endParaRPr lang="en-US"/>
          </a:p>
        </p:txBody>
      </p:sp>
      <p:sp>
        <p:nvSpPr>
          <p:cNvPr id="15370" name="Line 38"/>
          <p:cNvSpPr>
            <a:spLocks noChangeShapeType="1"/>
          </p:cNvSpPr>
          <p:nvPr/>
        </p:nvSpPr>
        <p:spPr bwMode="auto">
          <a:xfrm flipV="1">
            <a:off x="4356100" y="1557338"/>
            <a:ext cx="792163" cy="4392612"/>
          </a:xfrm>
          <a:prstGeom prst="line">
            <a:avLst/>
          </a:prstGeom>
          <a:noFill/>
          <a:ln w="9525">
            <a:solidFill>
              <a:schemeClr val="accent2"/>
            </a:solidFill>
            <a:round/>
            <a:headEnd/>
            <a:tailEnd/>
          </a:ln>
        </p:spPr>
        <p:txBody>
          <a:bodyPr/>
          <a:lstStyle/>
          <a:p>
            <a:endParaRPr lang="en-US"/>
          </a:p>
        </p:txBody>
      </p:sp>
      <p:sp>
        <p:nvSpPr>
          <p:cNvPr id="15371" name="Rectangle 8"/>
          <p:cNvSpPr>
            <a:spLocks noChangeArrowheads="1"/>
          </p:cNvSpPr>
          <p:nvPr/>
        </p:nvSpPr>
        <p:spPr bwMode="auto">
          <a:xfrm>
            <a:off x="339725" y="533400"/>
            <a:ext cx="6019800" cy="638175"/>
          </a:xfrm>
          <a:prstGeom prst="rect">
            <a:avLst/>
          </a:prstGeom>
          <a:solidFill>
            <a:srgbClr val="00CC00"/>
          </a:solidFill>
          <a:ln w="3175">
            <a:solidFill>
              <a:srgbClr val="003399"/>
            </a:solidFill>
            <a:prstDash val="sysDot"/>
            <a:miter lim="800000"/>
            <a:headEnd/>
            <a:tailEnd/>
          </a:ln>
        </p:spPr>
        <p:txBody>
          <a:bodyPr anchor="ctr"/>
          <a:lstStyle/>
          <a:p>
            <a:endParaRPr lang="en-US">
              <a:solidFill>
                <a:srgbClr val="CC0000"/>
              </a:solidFill>
              <a:latin typeface="Verdana" pitchFamily="34" charset="0"/>
            </a:endParaRPr>
          </a:p>
        </p:txBody>
      </p:sp>
      <p:sp>
        <p:nvSpPr>
          <p:cNvPr id="15372" name="Text Box 18"/>
          <p:cNvSpPr txBox="1">
            <a:spLocks noChangeArrowheads="1"/>
          </p:cNvSpPr>
          <p:nvPr/>
        </p:nvSpPr>
        <p:spPr bwMode="auto">
          <a:xfrm>
            <a:off x="241300" y="539750"/>
            <a:ext cx="6184900" cy="519113"/>
          </a:xfrm>
          <a:prstGeom prst="rect">
            <a:avLst/>
          </a:prstGeom>
          <a:noFill/>
          <a:ln w="9525">
            <a:noFill/>
            <a:miter lim="800000"/>
            <a:headEnd/>
            <a:tailEnd/>
          </a:ln>
        </p:spPr>
        <p:txBody>
          <a:bodyPr>
            <a:spAutoFit/>
          </a:bodyPr>
          <a:lstStyle/>
          <a:p>
            <a:pPr algn="ctr">
              <a:spcBef>
                <a:spcPct val="50000"/>
              </a:spcBef>
            </a:pPr>
            <a:r>
              <a:rPr lang="nl-NL" sz="2800" b="1">
                <a:solidFill>
                  <a:srgbClr val="003399"/>
                </a:solidFill>
                <a:latin typeface="Verdana" pitchFamily="34" charset="0"/>
              </a:rPr>
              <a:t>JAARRAPPORT</a:t>
            </a:r>
          </a:p>
        </p:txBody>
      </p:sp>
      <p:sp>
        <p:nvSpPr>
          <p:cNvPr id="15373" name="Rectangle 12"/>
          <p:cNvSpPr>
            <a:spLocks noChangeArrowheads="1"/>
          </p:cNvSpPr>
          <p:nvPr/>
        </p:nvSpPr>
        <p:spPr bwMode="auto">
          <a:xfrm>
            <a:off x="6661150" y="539750"/>
            <a:ext cx="2114550" cy="638175"/>
          </a:xfrm>
          <a:prstGeom prst="rect">
            <a:avLst/>
          </a:prstGeom>
          <a:noFill/>
          <a:ln w="3175">
            <a:solidFill>
              <a:srgbClr val="003399"/>
            </a:solidFill>
            <a:prstDash val="sysDot"/>
            <a:miter lim="800000"/>
            <a:headEnd/>
            <a:tailEnd/>
          </a:ln>
        </p:spPr>
        <p:txBody>
          <a:bodyPr anchor="ctr"/>
          <a:lstStyle/>
          <a:p>
            <a:endParaRPr lang="en-US">
              <a:solidFill>
                <a:srgbClr val="CC0000"/>
              </a:solidFill>
              <a:latin typeface="Verdana" pitchFamily="34" charset="0"/>
            </a:endParaRPr>
          </a:p>
        </p:txBody>
      </p:sp>
      <p:sp>
        <p:nvSpPr>
          <p:cNvPr id="15374" name="Rectangle 15"/>
          <p:cNvSpPr>
            <a:spLocks noChangeArrowheads="1"/>
          </p:cNvSpPr>
          <p:nvPr/>
        </p:nvSpPr>
        <p:spPr bwMode="auto">
          <a:xfrm>
            <a:off x="6659563" y="1412875"/>
            <a:ext cx="2120900" cy="4610100"/>
          </a:xfrm>
          <a:prstGeom prst="rect">
            <a:avLst/>
          </a:prstGeom>
          <a:noFill/>
          <a:ln w="3175">
            <a:solidFill>
              <a:srgbClr val="003399"/>
            </a:solidFill>
            <a:prstDash val="sysDot"/>
            <a:miter lim="800000"/>
            <a:headEnd/>
            <a:tailEnd/>
          </a:ln>
        </p:spPr>
        <p:txBody>
          <a:bodyPr anchor="ctr"/>
          <a:lstStyle/>
          <a:p>
            <a:endParaRPr lang="en-US">
              <a:solidFill>
                <a:srgbClr val="CC0000"/>
              </a:solidFill>
              <a:latin typeface="Verdana" pitchFamily="34" charset="0"/>
            </a:endParaRPr>
          </a:p>
        </p:txBody>
      </p:sp>
      <p:sp>
        <p:nvSpPr>
          <p:cNvPr id="15375" name="Rectangle 30"/>
          <p:cNvSpPr>
            <a:spLocks noChangeArrowheads="1"/>
          </p:cNvSpPr>
          <p:nvPr/>
        </p:nvSpPr>
        <p:spPr bwMode="auto">
          <a:xfrm>
            <a:off x="323850" y="1412875"/>
            <a:ext cx="6019800" cy="4606925"/>
          </a:xfrm>
          <a:prstGeom prst="rect">
            <a:avLst/>
          </a:prstGeom>
          <a:noFill/>
          <a:ln w="9525">
            <a:solidFill>
              <a:srgbClr val="003366"/>
            </a:solidFill>
            <a:prstDash val="sysDot"/>
            <a:miter lim="800000"/>
            <a:headEnd/>
            <a:tailEnd/>
          </a:ln>
        </p:spPr>
        <p:txBody>
          <a:bodyPr wrap="none" anchor="ctr"/>
          <a:lstStyle/>
          <a:p>
            <a:endParaRPr lang="en-US"/>
          </a:p>
        </p:txBody>
      </p:sp>
      <p:pic>
        <p:nvPicPr>
          <p:cNvPr id="15376" name="Picture 13" descr="Stichting Incident Management">
            <a:hlinkClick r:id="rId4" tooltip="Stichting Incident Management"/>
          </p:cNvPr>
          <p:cNvPicPr>
            <a:picLocks noChangeAspect="1" noChangeArrowheads="1"/>
          </p:cNvPicPr>
          <p:nvPr/>
        </p:nvPicPr>
        <p:blipFill>
          <a:blip r:embed="rId5"/>
          <a:srcRect/>
          <a:stretch>
            <a:fillRect/>
          </a:stretch>
        </p:blipFill>
        <p:spPr bwMode="auto">
          <a:xfrm>
            <a:off x="6746875" y="568325"/>
            <a:ext cx="1905000" cy="571500"/>
          </a:xfrm>
          <a:prstGeom prst="rect">
            <a:avLst/>
          </a:prstGeom>
          <a:noFill/>
          <a:ln w="9525">
            <a:noFill/>
            <a:miter lim="800000"/>
            <a:headEnd/>
            <a:tailEnd/>
          </a:ln>
        </p:spPr>
      </p:pic>
      <p:sp>
        <p:nvSpPr>
          <p:cNvPr id="15377" name="AutoShape 23"/>
          <p:cNvSpPr>
            <a:spLocks noChangeArrowheads="1"/>
          </p:cNvSpPr>
          <p:nvPr/>
        </p:nvSpPr>
        <p:spPr bwMode="auto">
          <a:xfrm>
            <a:off x="1692275" y="3184525"/>
            <a:ext cx="431800" cy="863600"/>
          </a:xfrm>
          <a:prstGeom prst="cube">
            <a:avLst>
              <a:gd name="adj" fmla="val 25000"/>
            </a:avLst>
          </a:prstGeom>
          <a:solidFill>
            <a:srgbClr val="BE0000">
              <a:alpha val="50195"/>
            </a:srgbClr>
          </a:solidFill>
          <a:ln w="9525">
            <a:solidFill>
              <a:schemeClr val="accent2"/>
            </a:solidFill>
            <a:miter lim="800000"/>
            <a:headEnd/>
            <a:tailEnd/>
          </a:ln>
        </p:spPr>
        <p:txBody>
          <a:bodyPr wrap="none" anchor="ctr"/>
          <a:lstStyle/>
          <a:p>
            <a:endParaRPr lang="en-US"/>
          </a:p>
        </p:txBody>
      </p:sp>
      <p:sp>
        <p:nvSpPr>
          <p:cNvPr id="15378" name="AutoShape 24"/>
          <p:cNvSpPr>
            <a:spLocks noChangeArrowheads="1"/>
          </p:cNvSpPr>
          <p:nvPr/>
        </p:nvSpPr>
        <p:spPr bwMode="auto">
          <a:xfrm>
            <a:off x="2268538" y="3016250"/>
            <a:ext cx="431800" cy="1152525"/>
          </a:xfrm>
          <a:prstGeom prst="cube">
            <a:avLst>
              <a:gd name="adj" fmla="val 25000"/>
            </a:avLst>
          </a:prstGeom>
          <a:solidFill>
            <a:srgbClr val="FF6600">
              <a:alpha val="50195"/>
            </a:srgbClr>
          </a:solidFill>
          <a:ln w="9525">
            <a:solidFill>
              <a:schemeClr val="accent2"/>
            </a:solidFill>
            <a:miter lim="800000"/>
            <a:headEnd/>
            <a:tailEnd/>
          </a:ln>
        </p:spPr>
        <p:txBody>
          <a:bodyPr wrap="none" anchor="ctr"/>
          <a:lstStyle/>
          <a:p>
            <a:endParaRPr lang="en-US"/>
          </a:p>
        </p:txBody>
      </p:sp>
      <p:sp>
        <p:nvSpPr>
          <p:cNvPr id="15379" name="AutoShape 25"/>
          <p:cNvSpPr>
            <a:spLocks noChangeArrowheads="1"/>
          </p:cNvSpPr>
          <p:nvPr/>
        </p:nvSpPr>
        <p:spPr bwMode="auto">
          <a:xfrm>
            <a:off x="2844800" y="2997200"/>
            <a:ext cx="431800" cy="1295400"/>
          </a:xfrm>
          <a:prstGeom prst="cube">
            <a:avLst>
              <a:gd name="adj" fmla="val 25000"/>
            </a:avLst>
          </a:prstGeom>
          <a:solidFill>
            <a:srgbClr val="FF9933">
              <a:alpha val="50195"/>
            </a:srgbClr>
          </a:solidFill>
          <a:ln w="9525">
            <a:solidFill>
              <a:schemeClr val="accent2"/>
            </a:solidFill>
            <a:miter lim="800000"/>
            <a:headEnd/>
            <a:tailEnd/>
          </a:ln>
        </p:spPr>
        <p:txBody>
          <a:bodyPr wrap="none" anchor="ctr"/>
          <a:lstStyle/>
          <a:p>
            <a:endParaRPr lang="en-US"/>
          </a:p>
        </p:txBody>
      </p:sp>
      <p:sp>
        <p:nvSpPr>
          <p:cNvPr id="15380" name="AutoShape 26"/>
          <p:cNvSpPr>
            <a:spLocks noChangeArrowheads="1"/>
          </p:cNvSpPr>
          <p:nvPr/>
        </p:nvSpPr>
        <p:spPr bwMode="auto">
          <a:xfrm>
            <a:off x="3419475" y="3328988"/>
            <a:ext cx="431800" cy="1079500"/>
          </a:xfrm>
          <a:prstGeom prst="cube">
            <a:avLst>
              <a:gd name="adj" fmla="val 25000"/>
            </a:avLst>
          </a:prstGeom>
          <a:solidFill>
            <a:srgbClr val="FFFF00">
              <a:alpha val="50195"/>
            </a:srgbClr>
          </a:solidFill>
          <a:ln w="9525">
            <a:solidFill>
              <a:schemeClr val="accent2"/>
            </a:solidFill>
            <a:miter lim="800000"/>
            <a:headEnd/>
            <a:tailEnd/>
          </a:ln>
        </p:spPr>
        <p:txBody>
          <a:bodyPr wrap="none" anchor="ctr"/>
          <a:lstStyle/>
          <a:p>
            <a:endParaRPr lang="en-US"/>
          </a:p>
        </p:txBody>
      </p:sp>
      <p:sp>
        <p:nvSpPr>
          <p:cNvPr id="15381" name="AutoShape 27"/>
          <p:cNvSpPr>
            <a:spLocks noChangeArrowheads="1"/>
          </p:cNvSpPr>
          <p:nvPr/>
        </p:nvSpPr>
        <p:spPr bwMode="auto">
          <a:xfrm>
            <a:off x="3995738" y="3184525"/>
            <a:ext cx="431800" cy="1368425"/>
          </a:xfrm>
          <a:prstGeom prst="cube">
            <a:avLst>
              <a:gd name="adj" fmla="val 25000"/>
            </a:avLst>
          </a:prstGeom>
          <a:solidFill>
            <a:srgbClr val="99CC00">
              <a:alpha val="50195"/>
            </a:srgbClr>
          </a:solidFill>
          <a:ln w="9525">
            <a:solidFill>
              <a:schemeClr val="accent2"/>
            </a:solidFill>
            <a:miter lim="800000"/>
            <a:headEnd/>
            <a:tailEnd/>
          </a:ln>
        </p:spPr>
        <p:txBody>
          <a:bodyPr wrap="none" anchor="ctr"/>
          <a:lstStyle/>
          <a:p>
            <a:endParaRPr lang="en-US"/>
          </a:p>
        </p:txBody>
      </p:sp>
      <p:sp>
        <p:nvSpPr>
          <p:cNvPr id="15382" name="AutoShape 28"/>
          <p:cNvSpPr>
            <a:spLocks noChangeArrowheads="1"/>
          </p:cNvSpPr>
          <p:nvPr/>
        </p:nvSpPr>
        <p:spPr bwMode="auto">
          <a:xfrm>
            <a:off x="4572000" y="3097213"/>
            <a:ext cx="431800" cy="1584325"/>
          </a:xfrm>
          <a:prstGeom prst="cube">
            <a:avLst>
              <a:gd name="adj" fmla="val 25000"/>
            </a:avLst>
          </a:prstGeom>
          <a:solidFill>
            <a:srgbClr val="009900">
              <a:alpha val="50195"/>
            </a:srgbClr>
          </a:solidFill>
          <a:ln w="9525">
            <a:solidFill>
              <a:schemeClr val="accent2"/>
            </a:solidFill>
            <a:miter lim="800000"/>
            <a:headEnd/>
            <a:tailEnd/>
          </a:ln>
        </p:spPr>
        <p:txBody>
          <a:bodyPr wrap="none" anchor="ctr"/>
          <a:lstStyle/>
          <a:p>
            <a:endParaRPr lang="en-US"/>
          </a:p>
        </p:txBody>
      </p:sp>
      <p:sp>
        <p:nvSpPr>
          <p:cNvPr id="15383" name="Line 48"/>
          <p:cNvSpPr>
            <a:spLocks noChangeShapeType="1"/>
          </p:cNvSpPr>
          <p:nvPr/>
        </p:nvSpPr>
        <p:spPr bwMode="auto">
          <a:xfrm>
            <a:off x="468313" y="3933825"/>
            <a:ext cx="5040312" cy="2016125"/>
          </a:xfrm>
          <a:prstGeom prst="line">
            <a:avLst/>
          </a:prstGeom>
          <a:noFill/>
          <a:ln w="9525">
            <a:solidFill>
              <a:schemeClr val="accent2"/>
            </a:solidFill>
            <a:round/>
            <a:headEnd/>
            <a:tailEnd/>
          </a:ln>
        </p:spPr>
        <p:txBody>
          <a:bodyPr/>
          <a:lstStyle/>
          <a:p>
            <a:endParaRPr lang="en-US"/>
          </a:p>
        </p:txBody>
      </p:sp>
      <p:pic>
        <p:nvPicPr>
          <p:cNvPr id="15384" name="Picture 49"/>
          <p:cNvPicPr>
            <a:picLocks noChangeAspect="1" noChangeArrowheads="1"/>
          </p:cNvPicPr>
          <p:nvPr/>
        </p:nvPicPr>
        <p:blipFill>
          <a:blip r:embed="rId6">
            <a:lum bright="52000"/>
          </a:blip>
          <a:srcRect/>
          <a:stretch>
            <a:fillRect/>
          </a:stretch>
        </p:blipFill>
        <p:spPr bwMode="auto">
          <a:xfrm>
            <a:off x="342900" y="1422400"/>
            <a:ext cx="1492250" cy="1119188"/>
          </a:xfrm>
          <a:prstGeom prst="rect">
            <a:avLst/>
          </a:prstGeom>
          <a:noFill/>
          <a:ln w="9525">
            <a:noFill/>
            <a:miter lim="800000"/>
            <a:headEnd/>
            <a:tailEnd/>
          </a:ln>
        </p:spPr>
      </p:pic>
      <p:pic>
        <p:nvPicPr>
          <p:cNvPr id="15385" name="Picture 50"/>
          <p:cNvPicPr>
            <a:picLocks noChangeAspect="1" noChangeArrowheads="1"/>
          </p:cNvPicPr>
          <p:nvPr/>
        </p:nvPicPr>
        <p:blipFill>
          <a:blip r:embed="rId7"/>
          <a:srcRect/>
          <a:stretch>
            <a:fillRect/>
          </a:stretch>
        </p:blipFill>
        <p:spPr bwMode="auto">
          <a:xfrm>
            <a:off x="6794500" y="1557338"/>
            <a:ext cx="1873250" cy="400050"/>
          </a:xfrm>
          <a:prstGeom prst="rect">
            <a:avLst/>
          </a:prstGeom>
          <a:noFill/>
          <a:ln w="9525">
            <a:noFill/>
            <a:miter lim="800000"/>
            <a:headEnd/>
            <a:tailEnd/>
          </a:ln>
        </p:spPr>
      </p:pic>
      <p:pic>
        <p:nvPicPr>
          <p:cNvPr id="15386" name="Picture 54" descr="ANd9GcRgRT64VSE1BhVYoa6zvBo_rdGwzUAScWlgEFt9IXBmVI0LRXUF6A"/>
          <p:cNvPicPr>
            <a:picLocks noChangeAspect="1" noChangeArrowheads="1"/>
          </p:cNvPicPr>
          <p:nvPr/>
        </p:nvPicPr>
        <p:blipFill>
          <a:blip r:embed="rId8"/>
          <a:srcRect/>
          <a:stretch>
            <a:fillRect/>
          </a:stretch>
        </p:blipFill>
        <p:spPr bwMode="auto">
          <a:xfrm>
            <a:off x="6746875" y="2413000"/>
            <a:ext cx="1970088" cy="295275"/>
          </a:xfrm>
          <a:prstGeom prst="rect">
            <a:avLst/>
          </a:prstGeom>
          <a:noFill/>
          <a:ln w="9525">
            <a:noFill/>
            <a:miter lim="800000"/>
            <a:headEnd/>
            <a:tailEnd/>
          </a:ln>
        </p:spPr>
      </p:pic>
      <p:pic>
        <p:nvPicPr>
          <p:cNvPr id="15387" name="Picture 56" descr="evo">
            <a:hlinkClick r:id="rId9"/>
          </p:cNvPr>
          <p:cNvPicPr>
            <a:picLocks noChangeAspect="1" noChangeArrowheads="1"/>
          </p:cNvPicPr>
          <p:nvPr/>
        </p:nvPicPr>
        <p:blipFill>
          <a:blip r:embed="rId10"/>
          <a:srcRect/>
          <a:stretch>
            <a:fillRect/>
          </a:stretch>
        </p:blipFill>
        <p:spPr bwMode="auto">
          <a:xfrm>
            <a:off x="7235825" y="3146425"/>
            <a:ext cx="936625" cy="498475"/>
          </a:xfrm>
          <a:prstGeom prst="rect">
            <a:avLst/>
          </a:prstGeom>
          <a:noFill/>
          <a:ln w="9525">
            <a:noFill/>
            <a:miter lim="800000"/>
            <a:headEnd/>
            <a:tailEnd/>
          </a:ln>
        </p:spPr>
      </p:pic>
      <p:sp>
        <p:nvSpPr>
          <p:cNvPr id="15388" name="AutoShape 58" descr="9k="/>
          <p:cNvSpPr>
            <a:spLocks noChangeAspect="1" noChangeArrowheads="1"/>
          </p:cNvSpPr>
          <p:nvPr/>
        </p:nvSpPr>
        <p:spPr bwMode="auto">
          <a:xfrm>
            <a:off x="3857625" y="2676525"/>
            <a:ext cx="1428750" cy="1504950"/>
          </a:xfrm>
          <a:prstGeom prst="rect">
            <a:avLst/>
          </a:prstGeom>
          <a:noFill/>
          <a:ln w="9525">
            <a:noFill/>
            <a:miter lim="800000"/>
            <a:headEnd/>
            <a:tailEnd/>
          </a:ln>
        </p:spPr>
        <p:txBody>
          <a:bodyPr/>
          <a:lstStyle/>
          <a:p>
            <a:endParaRPr lang="en-US"/>
          </a:p>
        </p:txBody>
      </p:sp>
      <p:sp>
        <p:nvSpPr>
          <p:cNvPr id="15389" name="AutoShape 60" descr="9k="/>
          <p:cNvSpPr>
            <a:spLocks noChangeAspect="1" noChangeArrowheads="1"/>
          </p:cNvSpPr>
          <p:nvPr/>
        </p:nvSpPr>
        <p:spPr bwMode="auto">
          <a:xfrm>
            <a:off x="3529013" y="2333625"/>
            <a:ext cx="2085975" cy="2190750"/>
          </a:xfrm>
          <a:prstGeom prst="rect">
            <a:avLst/>
          </a:prstGeom>
          <a:noFill/>
          <a:ln w="9525">
            <a:noFill/>
            <a:miter lim="800000"/>
            <a:headEnd/>
            <a:tailEnd/>
          </a:ln>
        </p:spPr>
        <p:txBody>
          <a:bodyPr/>
          <a:lstStyle/>
          <a:p>
            <a:endParaRPr lang="en-US"/>
          </a:p>
        </p:txBody>
      </p:sp>
      <p:pic>
        <p:nvPicPr>
          <p:cNvPr id="15390" name="Picture 62" descr="0033822"/>
          <p:cNvPicPr>
            <a:picLocks noChangeAspect="1" noChangeArrowheads="1"/>
          </p:cNvPicPr>
          <p:nvPr/>
        </p:nvPicPr>
        <p:blipFill>
          <a:blip r:embed="rId11"/>
          <a:srcRect/>
          <a:stretch>
            <a:fillRect/>
          </a:stretch>
        </p:blipFill>
        <p:spPr bwMode="auto">
          <a:xfrm>
            <a:off x="7308850" y="3890963"/>
            <a:ext cx="792163" cy="833437"/>
          </a:xfrm>
          <a:prstGeom prst="rect">
            <a:avLst/>
          </a:prstGeom>
          <a:noFill/>
          <a:ln w="9525">
            <a:noFill/>
            <a:miter lim="800000"/>
            <a:headEnd/>
            <a:tailEnd/>
          </a:ln>
        </p:spPr>
      </p:pic>
      <p:pic>
        <p:nvPicPr>
          <p:cNvPr id="15391" name="Picture 64" descr="2012-ministerie-van-infrastructuur-en-milieu"/>
          <p:cNvPicPr>
            <a:picLocks noChangeAspect="1" noChangeArrowheads="1"/>
          </p:cNvPicPr>
          <p:nvPr/>
        </p:nvPicPr>
        <p:blipFill>
          <a:blip r:embed="rId12"/>
          <a:srcRect/>
          <a:stretch>
            <a:fillRect/>
          </a:stretch>
        </p:blipFill>
        <p:spPr bwMode="auto">
          <a:xfrm>
            <a:off x="6948488" y="4962525"/>
            <a:ext cx="1614487" cy="7715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ChangeArrowheads="1"/>
          </p:cNvSpPr>
          <p:nvPr/>
        </p:nvSpPr>
        <p:spPr bwMode="auto">
          <a:xfrm>
            <a:off x="330200" y="533400"/>
            <a:ext cx="6019800" cy="638175"/>
          </a:xfrm>
          <a:prstGeom prst="rect">
            <a:avLst/>
          </a:prstGeom>
          <a:solidFill>
            <a:srgbClr val="00CC00"/>
          </a:solidFill>
          <a:ln w="3175">
            <a:solidFill>
              <a:srgbClr val="003399"/>
            </a:solidFill>
            <a:prstDash val="sysDot"/>
            <a:miter lim="800000"/>
            <a:headEnd/>
            <a:tailEnd/>
          </a:ln>
        </p:spPr>
        <p:txBody>
          <a:bodyPr anchor="ctr"/>
          <a:lstStyle/>
          <a:p>
            <a:r>
              <a:rPr lang="en-US">
                <a:solidFill>
                  <a:srgbClr val="003399"/>
                </a:solidFill>
                <a:latin typeface="Verdana" pitchFamily="34" charset="0"/>
              </a:rPr>
              <a:t>Land van herkomst</a:t>
            </a:r>
          </a:p>
        </p:txBody>
      </p:sp>
      <p:sp>
        <p:nvSpPr>
          <p:cNvPr id="51202" name="Rectangle 8"/>
          <p:cNvSpPr>
            <a:spLocks noChangeArrowheads="1"/>
          </p:cNvSpPr>
          <p:nvPr/>
        </p:nvSpPr>
        <p:spPr bwMode="auto">
          <a:xfrm>
            <a:off x="6642100" y="533400"/>
            <a:ext cx="2114550" cy="638175"/>
          </a:xfrm>
          <a:prstGeom prst="rect">
            <a:avLst/>
          </a:prstGeom>
          <a:noFill/>
          <a:ln w="3175">
            <a:solidFill>
              <a:srgbClr val="003399"/>
            </a:solidFill>
            <a:prstDash val="sysDot"/>
            <a:miter lim="800000"/>
            <a:headEnd/>
            <a:tailEnd/>
          </a:ln>
        </p:spPr>
        <p:txBody>
          <a:bodyPr anchor="ctr"/>
          <a:lstStyle/>
          <a:p>
            <a:endParaRPr lang="en-US">
              <a:solidFill>
                <a:srgbClr val="CC0000"/>
              </a:solidFill>
              <a:latin typeface="Verdana" pitchFamily="34" charset="0"/>
            </a:endParaRPr>
          </a:p>
        </p:txBody>
      </p:sp>
      <p:sp>
        <p:nvSpPr>
          <p:cNvPr id="51203" name="Rectangle 9"/>
          <p:cNvSpPr>
            <a:spLocks noChangeArrowheads="1"/>
          </p:cNvSpPr>
          <p:nvPr/>
        </p:nvSpPr>
        <p:spPr bwMode="auto">
          <a:xfrm>
            <a:off x="6629400" y="1473200"/>
            <a:ext cx="2120900" cy="1739900"/>
          </a:xfrm>
          <a:prstGeom prst="rect">
            <a:avLst/>
          </a:prstGeom>
          <a:noFill/>
          <a:ln w="3175">
            <a:solidFill>
              <a:srgbClr val="003399"/>
            </a:solidFill>
            <a:prstDash val="sysDot"/>
            <a:miter lim="800000"/>
            <a:headEnd/>
            <a:tailEnd/>
          </a:ln>
        </p:spPr>
        <p:txBody>
          <a:bodyPr anchor="ctr"/>
          <a:lstStyle/>
          <a:p>
            <a:endParaRPr lang="en-US">
              <a:solidFill>
                <a:srgbClr val="CC0000"/>
              </a:solidFill>
              <a:latin typeface="Verdana" pitchFamily="34" charset="0"/>
            </a:endParaRPr>
          </a:p>
        </p:txBody>
      </p:sp>
      <p:sp>
        <p:nvSpPr>
          <p:cNvPr id="51204" name="Rectangle 10"/>
          <p:cNvSpPr>
            <a:spLocks noChangeArrowheads="1"/>
          </p:cNvSpPr>
          <p:nvPr/>
        </p:nvSpPr>
        <p:spPr bwMode="auto">
          <a:xfrm>
            <a:off x="323850" y="1484313"/>
            <a:ext cx="6019800" cy="1739900"/>
          </a:xfrm>
          <a:prstGeom prst="rect">
            <a:avLst/>
          </a:prstGeom>
          <a:noFill/>
          <a:ln w="3175">
            <a:solidFill>
              <a:srgbClr val="003399"/>
            </a:solidFill>
            <a:prstDash val="sysDot"/>
            <a:miter lim="800000"/>
            <a:headEnd/>
            <a:tailEnd/>
          </a:ln>
        </p:spPr>
        <p:txBody>
          <a:bodyPr anchor="ctr"/>
          <a:lstStyle/>
          <a:p>
            <a:endParaRPr lang="en-US">
              <a:solidFill>
                <a:srgbClr val="CC0000"/>
              </a:solidFill>
              <a:latin typeface="Verdana" pitchFamily="34" charset="0"/>
            </a:endParaRPr>
          </a:p>
        </p:txBody>
      </p:sp>
      <p:sp>
        <p:nvSpPr>
          <p:cNvPr id="51205" name="Text Box 11"/>
          <p:cNvSpPr txBox="1">
            <a:spLocks noChangeArrowheads="1"/>
          </p:cNvSpPr>
          <p:nvPr/>
        </p:nvSpPr>
        <p:spPr bwMode="auto">
          <a:xfrm>
            <a:off x="6654800" y="6362700"/>
            <a:ext cx="2057400" cy="214313"/>
          </a:xfrm>
          <a:prstGeom prst="rect">
            <a:avLst/>
          </a:prstGeom>
          <a:noFill/>
          <a:ln w="9525">
            <a:noFill/>
            <a:miter lim="800000"/>
            <a:headEnd/>
            <a:tailEnd/>
          </a:ln>
        </p:spPr>
        <p:txBody>
          <a:bodyPr>
            <a:spAutoFit/>
          </a:bodyPr>
          <a:lstStyle/>
          <a:p>
            <a:pPr algn="ctr">
              <a:spcBef>
                <a:spcPct val="50000"/>
              </a:spcBef>
            </a:pPr>
            <a:r>
              <a:rPr lang="nl-NL" sz="800">
                <a:solidFill>
                  <a:srgbClr val="000099"/>
                </a:solidFill>
                <a:latin typeface="Verdana" pitchFamily="34" charset="0"/>
              </a:rPr>
              <a:t>Jaarrapport STIMVA 2011</a:t>
            </a:r>
          </a:p>
        </p:txBody>
      </p:sp>
      <p:sp>
        <p:nvSpPr>
          <p:cNvPr id="51206" name="Text Box 12"/>
          <p:cNvSpPr txBox="1">
            <a:spLocks noChangeArrowheads="1"/>
          </p:cNvSpPr>
          <p:nvPr/>
        </p:nvSpPr>
        <p:spPr bwMode="auto">
          <a:xfrm>
            <a:off x="4071938" y="6357938"/>
            <a:ext cx="990600" cy="214312"/>
          </a:xfrm>
          <a:prstGeom prst="rect">
            <a:avLst/>
          </a:prstGeom>
          <a:noFill/>
          <a:ln w="9525">
            <a:noFill/>
            <a:miter lim="800000"/>
            <a:headEnd/>
            <a:tailEnd/>
          </a:ln>
        </p:spPr>
        <p:txBody>
          <a:bodyPr>
            <a:spAutoFit/>
          </a:bodyPr>
          <a:lstStyle/>
          <a:p>
            <a:pPr algn="ctr">
              <a:spcBef>
                <a:spcPct val="50000"/>
              </a:spcBef>
            </a:pPr>
            <a:r>
              <a:rPr lang="nl-NL" sz="800" dirty="0">
                <a:solidFill>
                  <a:srgbClr val="333399"/>
                </a:solidFill>
                <a:latin typeface="Verdana" pitchFamily="34" charset="0"/>
              </a:rPr>
              <a:t>Pagina </a:t>
            </a:r>
            <a:r>
              <a:rPr lang="nl-NL" sz="800" dirty="0" smtClean="0">
                <a:solidFill>
                  <a:srgbClr val="333399"/>
                </a:solidFill>
                <a:latin typeface="Verdana" pitchFamily="34" charset="0"/>
              </a:rPr>
              <a:t>9</a:t>
            </a:r>
            <a:endParaRPr lang="nl-NL" sz="800" dirty="0">
              <a:solidFill>
                <a:srgbClr val="333399"/>
              </a:solidFill>
              <a:latin typeface="Verdana" pitchFamily="34" charset="0"/>
            </a:endParaRPr>
          </a:p>
        </p:txBody>
      </p:sp>
      <p:sp>
        <p:nvSpPr>
          <p:cNvPr id="51207" name="Text Box 13"/>
          <p:cNvSpPr txBox="1">
            <a:spLocks noChangeArrowheads="1"/>
          </p:cNvSpPr>
          <p:nvPr/>
        </p:nvSpPr>
        <p:spPr bwMode="auto">
          <a:xfrm>
            <a:off x="361950" y="1466850"/>
            <a:ext cx="5943600" cy="625475"/>
          </a:xfrm>
          <a:prstGeom prst="rect">
            <a:avLst/>
          </a:prstGeom>
          <a:noFill/>
          <a:ln w="9525">
            <a:noFill/>
            <a:miter lim="800000"/>
            <a:headEnd/>
            <a:tailEnd/>
          </a:ln>
        </p:spPr>
        <p:txBody>
          <a:bodyPr>
            <a:spAutoFit/>
          </a:bodyPr>
          <a:lstStyle/>
          <a:p>
            <a:pPr algn="just" eaLnBrk="0" hangingPunct="0">
              <a:lnSpc>
                <a:spcPct val="130000"/>
              </a:lnSpc>
            </a:pPr>
            <a:r>
              <a:rPr lang="nl-NL" sz="900">
                <a:solidFill>
                  <a:srgbClr val="333399"/>
                </a:solidFill>
                <a:latin typeface="Verdana" pitchFamily="34" charset="0"/>
              </a:rPr>
              <a:t>Het aandeel Nederlandse voertuigen, betrokken bij incidenten, betreft circa 80% van het totaal van de aantal incidentregistraties. Van de buitenlandse voertuigen, betrokken bij incidenten bestaat de top 3 uit; Duitsland (5,4%), Polen (4,2%) en België ( 2,6%). </a:t>
            </a:r>
          </a:p>
        </p:txBody>
      </p:sp>
      <p:pic>
        <p:nvPicPr>
          <p:cNvPr id="51208" name="Picture 17" descr="Stichting Incident Management">
            <a:hlinkClick r:id="rId3" tooltip="Stichting Incident Management"/>
          </p:cNvPr>
          <p:cNvPicPr>
            <a:picLocks noChangeAspect="1" noChangeArrowheads="1"/>
          </p:cNvPicPr>
          <p:nvPr/>
        </p:nvPicPr>
        <p:blipFill>
          <a:blip r:embed="rId4"/>
          <a:srcRect/>
          <a:stretch>
            <a:fillRect/>
          </a:stretch>
        </p:blipFill>
        <p:spPr bwMode="auto">
          <a:xfrm>
            <a:off x="6746875" y="568325"/>
            <a:ext cx="1905000" cy="571500"/>
          </a:xfrm>
          <a:prstGeom prst="rect">
            <a:avLst/>
          </a:prstGeom>
          <a:noFill/>
          <a:ln w="9525">
            <a:noFill/>
            <a:miter lim="800000"/>
            <a:headEnd/>
            <a:tailEnd/>
          </a:ln>
        </p:spPr>
      </p:pic>
      <p:sp>
        <p:nvSpPr>
          <p:cNvPr id="51209" name="Text Box 26"/>
          <p:cNvSpPr txBox="1">
            <a:spLocks noChangeArrowheads="1"/>
          </p:cNvSpPr>
          <p:nvPr/>
        </p:nvSpPr>
        <p:spPr bwMode="auto">
          <a:xfrm>
            <a:off x="6607175" y="2921000"/>
            <a:ext cx="2160588" cy="365125"/>
          </a:xfrm>
          <a:prstGeom prst="rect">
            <a:avLst/>
          </a:prstGeom>
          <a:solidFill>
            <a:schemeClr val="bg1"/>
          </a:solidFill>
          <a:ln w="9525">
            <a:noFill/>
            <a:miter lim="800000"/>
            <a:headEnd/>
            <a:tailEnd/>
          </a:ln>
        </p:spPr>
        <p:txBody>
          <a:bodyPr>
            <a:spAutoFit/>
          </a:bodyPr>
          <a:lstStyle/>
          <a:p>
            <a:pPr>
              <a:spcBef>
                <a:spcPct val="50000"/>
              </a:spcBef>
            </a:pPr>
            <a:r>
              <a:rPr lang="nl-NL" sz="900" i="1">
                <a:solidFill>
                  <a:srgbClr val="333399"/>
                </a:solidFill>
                <a:latin typeface="Verdana" pitchFamily="34" charset="0"/>
              </a:rPr>
              <a:t>Top 10 incidenten naar land van herkomst</a:t>
            </a:r>
          </a:p>
        </p:txBody>
      </p:sp>
      <p:pic>
        <p:nvPicPr>
          <p:cNvPr id="51210" name="Picture 34"/>
          <p:cNvPicPr>
            <a:picLocks noChangeAspect="1" noChangeArrowheads="1"/>
          </p:cNvPicPr>
          <p:nvPr/>
        </p:nvPicPr>
        <p:blipFill>
          <a:blip r:embed="rId5"/>
          <a:srcRect/>
          <a:stretch>
            <a:fillRect/>
          </a:stretch>
        </p:blipFill>
        <p:spPr bwMode="auto">
          <a:xfrm>
            <a:off x="4767263" y="3273425"/>
            <a:ext cx="4038600" cy="2657475"/>
          </a:xfrm>
          <a:prstGeom prst="rect">
            <a:avLst/>
          </a:prstGeom>
          <a:noFill/>
          <a:ln w="9525">
            <a:noFill/>
            <a:miter lim="800000"/>
            <a:headEnd/>
            <a:tailEnd/>
          </a:ln>
        </p:spPr>
      </p:pic>
      <p:pic>
        <p:nvPicPr>
          <p:cNvPr id="51211" name="Picture 36" descr="325px-Europe_(orthographic_projection)"/>
          <p:cNvPicPr>
            <a:picLocks noChangeAspect="1" noChangeArrowheads="1"/>
          </p:cNvPicPr>
          <p:nvPr/>
        </p:nvPicPr>
        <p:blipFill>
          <a:blip r:embed="rId6">
            <a:lum bright="18000"/>
          </a:blip>
          <a:srcRect/>
          <a:stretch>
            <a:fillRect/>
          </a:stretch>
        </p:blipFill>
        <p:spPr bwMode="auto">
          <a:xfrm>
            <a:off x="1187450" y="3357563"/>
            <a:ext cx="2520950" cy="2520950"/>
          </a:xfrm>
          <a:prstGeom prst="rect">
            <a:avLst/>
          </a:prstGeom>
          <a:noFill/>
          <a:ln w="9525">
            <a:noFill/>
            <a:miter lim="800000"/>
            <a:headEnd/>
            <a:tailEnd/>
          </a:ln>
        </p:spPr>
      </p:pic>
      <p:pic>
        <p:nvPicPr>
          <p:cNvPr id="51212" name="Picture 37"/>
          <p:cNvPicPr>
            <a:picLocks noChangeAspect="1" noChangeArrowheads="1"/>
          </p:cNvPicPr>
          <p:nvPr/>
        </p:nvPicPr>
        <p:blipFill>
          <a:blip r:embed="rId7"/>
          <a:srcRect/>
          <a:stretch>
            <a:fillRect/>
          </a:stretch>
        </p:blipFill>
        <p:spPr bwMode="auto">
          <a:xfrm>
            <a:off x="6653213" y="1465263"/>
            <a:ext cx="2090737" cy="1458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4" name="Text Box 14"/>
          <p:cNvSpPr txBox="1">
            <a:spLocks noChangeArrowheads="1"/>
          </p:cNvSpPr>
          <p:nvPr/>
        </p:nvSpPr>
        <p:spPr bwMode="auto">
          <a:xfrm>
            <a:off x="6600825" y="3573463"/>
            <a:ext cx="2273300" cy="501650"/>
          </a:xfrm>
          <a:prstGeom prst="rect">
            <a:avLst/>
          </a:prstGeom>
          <a:solidFill>
            <a:schemeClr val="bg1"/>
          </a:solidFill>
          <a:ln w="9525">
            <a:noFill/>
            <a:miter lim="800000"/>
            <a:headEnd/>
            <a:tailEnd/>
          </a:ln>
        </p:spPr>
        <p:txBody>
          <a:bodyPr>
            <a:spAutoFit/>
          </a:bodyPr>
          <a:lstStyle/>
          <a:p>
            <a:pPr>
              <a:spcBef>
                <a:spcPct val="50000"/>
              </a:spcBef>
            </a:pPr>
            <a:r>
              <a:rPr lang="nl-NL" sz="900" i="1">
                <a:solidFill>
                  <a:srgbClr val="333399"/>
                </a:solidFill>
                <a:latin typeface="Verdana" pitchFamily="34" charset="0"/>
              </a:rPr>
              <a:t>Inzet STI deskundige bij IM-bergingen naar categorie, absoluut en relatief.</a:t>
            </a:r>
          </a:p>
        </p:txBody>
      </p:sp>
      <p:sp>
        <p:nvSpPr>
          <p:cNvPr id="12325" name="Rectangle 7"/>
          <p:cNvSpPr>
            <a:spLocks noChangeArrowheads="1"/>
          </p:cNvSpPr>
          <p:nvPr/>
        </p:nvSpPr>
        <p:spPr bwMode="auto">
          <a:xfrm>
            <a:off x="330200" y="533400"/>
            <a:ext cx="6019800" cy="638175"/>
          </a:xfrm>
          <a:prstGeom prst="rect">
            <a:avLst/>
          </a:prstGeom>
          <a:solidFill>
            <a:srgbClr val="00CC00"/>
          </a:solidFill>
          <a:ln w="3175">
            <a:solidFill>
              <a:srgbClr val="003399"/>
            </a:solidFill>
            <a:prstDash val="sysDot"/>
            <a:miter lim="800000"/>
            <a:headEnd/>
            <a:tailEnd/>
          </a:ln>
        </p:spPr>
        <p:txBody>
          <a:bodyPr anchor="ctr"/>
          <a:lstStyle/>
          <a:p>
            <a:r>
              <a:rPr lang="en-US">
                <a:solidFill>
                  <a:srgbClr val="003399"/>
                </a:solidFill>
                <a:latin typeface="Verdana" pitchFamily="34" charset="0"/>
              </a:rPr>
              <a:t>Activiteiten STI-deskundigen</a:t>
            </a:r>
          </a:p>
        </p:txBody>
      </p:sp>
      <p:sp>
        <p:nvSpPr>
          <p:cNvPr id="12326" name="Rectangle 8"/>
          <p:cNvSpPr>
            <a:spLocks noChangeArrowheads="1"/>
          </p:cNvSpPr>
          <p:nvPr/>
        </p:nvSpPr>
        <p:spPr bwMode="auto">
          <a:xfrm>
            <a:off x="6642100" y="533400"/>
            <a:ext cx="2114550" cy="638175"/>
          </a:xfrm>
          <a:prstGeom prst="rect">
            <a:avLst/>
          </a:prstGeom>
          <a:noFill/>
          <a:ln w="3175">
            <a:solidFill>
              <a:srgbClr val="003399"/>
            </a:solidFill>
            <a:prstDash val="sysDot"/>
            <a:miter lim="800000"/>
            <a:headEnd/>
            <a:tailEnd/>
          </a:ln>
        </p:spPr>
        <p:txBody>
          <a:bodyPr anchor="ctr"/>
          <a:lstStyle/>
          <a:p>
            <a:endParaRPr lang="en-US">
              <a:solidFill>
                <a:srgbClr val="CC0000"/>
              </a:solidFill>
              <a:latin typeface="Verdana" pitchFamily="34" charset="0"/>
            </a:endParaRPr>
          </a:p>
        </p:txBody>
      </p:sp>
      <p:sp>
        <p:nvSpPr>
          <p:cNvPr id="12327" name="Rectangle 9"/>
          <p:cNvSpPr>
            <a:spLocks noChangeArrowheads="1"/>
          </p:cNvSpPr>
          <p:nvPr/>
        </p:nvSpPr>
        <p:spPr bwMode="auto">
          <a:xfrm>
            <a:off x="6629400" y="1473200"/>
            <a:ext cx="2120900" cy="1450975"/>
          </a:xfrm>
          <a:prstGeom prst="rect">
            <a:avLst/>
          </a:prstGeom>
          <a:noFill/>
          <a:ln w="3175">
            <a:solidFill>
              <a:srgbClr val="003399"/>
            </a:solidFill>
            <a:prstDash val="sysDot"/>
            <a:miter lim="800000"/>
            <a:headEnd/>
            <a:tailEnd/>
          </a:ln>
        </p:spPr>
        <p:txBody>
          <a:bodyPr anchor="ctr"/>
          <a:lstStyle/>
          <a:p>
            <a:endParaRPr lang="en-US">
              <a:solidFill>
                <a:srgbClr val="CC0000"/>
              </a:solidFill>
              <a:latin typeface="Verdana" pitchFamily="34" charset="0"/>
            </a:endParaRPr>
          </a:p>
        </p:txBody>
      </p:sp>
      <p:sp>
        <p:nvSpPr>
          <p:cNvPr id="12328" name="Rectangle 10"/>
          <p:cNvSpPr>
            <a:spLocks noChangeArrowheads="1"/>
          </p:cNvSpPr>
          <p:nvPr/>
        </p:nvSpPr>
        <p:spPr bwMode="auto">
          <a:xfrm>
            <a:off x="330200" y="1473200"/>
            <a:ext cx="6019800" cy="1450975"/>
          </a:xfrm>
          <a:prstGeom prst="rect">
            <a:avLst/>
          </a:prstGeom>
          <a:noFill/>
          <a:ln w="3175">
            <a:solidFill>
              <a:srgbClr val="003399"/>
            </a:solidFill>
            <a:prstDash val="sysDot"/>
            <a:miter lim="800000"/>
            <a:headEnd/>
            <a:tailEnd/>
          </a:ln>
        </p:spPr>
        <p:txBody>
          <a:bodyPr anchor="ctr"/>
          <a:lstStyle/>
          <a:p>
            <a:endParaRPr lang="en-US">
              <a:solidFill>
                <a:srgbClr val="CC0000"/>
              </a:solidFill>
              <a:latin typeface="Verdana" pitchFamily="34" charset="0"/>
            </a:endParaRPr>
          </a:p>
        </p:txBody>
      </p:sp>
      <p:sp>
        <p:nvSpPr>
          <p:cNvPr id="12329" name="Text Box 11"/>
          <p:cNvSpPr txBox="1">
            <a:spLocks noChangeArrowheads="1"/>
          </p:cNvSpPr>
          <p:nvPr/>
        </p:nvSpPr>
        <p:spPr bwMode="auto">
          <a:xfrm>
            <a:off x="6654800" y="6362700"/>
            <a:ext cx="2057400" cy="214313"/>
          </a:xfrm>
          <a:prstGeom prst="rect">
            <a:avLst/>
          </a:prstGeom>
          <a:noFill/>
          <a:ln w="9525">
            <a:noFill/>
            <a:miter lim="800000"/>
            <a:headEnd/>
            <a:tailEnd/>
          </a:ln>
        </p:spPr>
        <p:txBody>
          <a:bodyPr>
            <a:spAutoFit/>
          </a:bodyPr>
          <a:lstStyle/>
          <a:p>
            <a:pPr algn="ctr">
              <a:spcBef>
                <a:spcPct val="50000"/>
              </a:spcBef>
            </a:pPr>
            <a:r>
              <a:rPr lang="nl-NL" sz="800">
                <a:solidFill>
                  <a:srgbClr val="000099"/>
                </a:solidFill>
                <a:latin typeface="Verdana" pitchFamily="34" charset="0"/>
              </a:rPr>
              <a:t>Jaarrapport STIMVA 2011</a:t>
            </a:r>
          </a:p>
        </p:txBody>
      </p:sp>
      <p:sp>
        <p:nvSpPr>
          <p:cNvPr id="12330" name="Text Box 12"/>
          <p:cNvSpPr txBox="1">
            <a:spLocks noChangeArrowheads="1"/>
          </p:cNvSpPr>
          <p:nvPr/>
        </p:nvSpPr>
        <p:spPr bwMode="auto">
          <a:xfrm>
            <a:off x="4071938" y="6357938"/>
            <a:ext cx="990600" cy="214312"/>
          </a:xfrm>
          <a:prstGeom prst="rect">
            <a:avLst/>
          </a:prstGeom>
          <a:noFill/>
          <a:ln w="9525">
            <a:noFill/>
            <a:miter lim="800000"/>
            <a:headEnd/>
            <a:tailEnd/>
          </a:ln>
        </p:spPr>
        <p:txBody>
          <a:bodyPr>
            <a:spAutoFit/>
          </a:bodyPr>
          <a:lstStyle/>
          <a:p>
            <a:pPr algn="ctr">
              <a:spcBef>
                <a:spcPct val="50000"/>
              </a:spcBef>
            </a:pPr>
            <a:r>
              <a:rPr lang="nl-NL" sz="800" dirty="0">
                <a:solidFill>
                  <a:srgbClr val="333399"/>
                </a:solidFill>
                <a:latin typeface="Verdana" pitchFamily="34" charset="0"/>
              </a:rPr>
              <a:t>Pagina </a:t>
            </a:r>
            <a:r>
              <a:rPr lang="nl-NL" sz="800" dirty="0" smtClean="0">
                <a:solidFill>
                  <a:srgbClr val="333399"/>
                </a:solidFill>
                <a:latin typeface="Verdana" pitchFamily="34" charset="0"/>
              </a:rPr>
              <a:t>10</a:t>
            </a:r>
            <a:endParaRPr lang="nl-NL" sz="800" dirty="0">
              <a:solidFill>
                <a:srgbClr val="333399"/>
              </a:solidFill>
              <a:latin typeface="Verdana" pitchFamily="34" charset="0"/>
            </a:endParaRPr>
          </a:p>
        </p:txBody>
      </p:sp>
      <p:sp>
        <p:nvSpPr>
          <p:cNvPr id="12331" name="Text Box 13"/>
          <p:cNvSpPr txBox="1">
            <a:spLocks noChangeArrowheads="1"/>
          </p:cNvSpPr>
          <p:nvPr/>
        </p:nvSpPr>
        <p:spPr bwMode="auto">
          <a:xfrm>
            <a:off x="361950" y="1476375"/>
            <a:ext cx="5943600" cy="1425575"/>
          </a:xfrm>
          <a:prstGeom prst="rect">
            <a:avLst/>
          </a:prstGeom>
          <a:noFill/>
          <a:ln w="9525">
            <a:noFill/>
            <a:miter lim="800000"/>
            <a:headEnd/>
            <a:tailEnd/>
          </a:ln>
        </p:spPr>
        <p:txBody>
          <a:bodyPr>
            <a:spAutoFit/>
          </a:bodyPr>
          <a:lstStyle/>
          <a:p>
            <a:pPr algn="just" eaLnBrk="0" hangingPunct="0">
              <a:lnSpc>
                <a:spcPct val="140000"/>
              </a:lnSpc>
            </a:pPr>
            <a:r>
              <a:rPr lang="nl-NL" sz="900" dirty="0">
                <a:solidFill>
                  <a:srgbClr val="333399"/>
                </a:solidFill>
                <a:latin typeface="Verdana" pitchFamily="34" charset="0"/>
              </a:rPr>
              <a:t>Bij de afhandeling van 1005 incidenten (ongeval en pech) is telefonisch overleg gevoerd tussen de STI-deskundige en het CMV/ de vertegenwoordiger van de wegbeheerder. Bij 222 incidenten is een STI-deskundige bij het incident ter plaatse geweest. </a:t>
            </a:r>
          </a:p>
          <a:p>
            <a:pPr algn="just" eaLnBrk="0" hangingPunct="0">
              <a:lnSpc>
                <a:spcPct val="140000"/>
              </a:lnSpc>
            </a:pPr>
            <a:endParaRPr lang="nl-NL" sz="900" dirty="0">
              <a:solidFill>
                <a:srgbClr val="333399"/>
              </a:solidFill>
              <a:latin typeface="Verdana" pitchFamily="34" charset="0"/>
            </a:endParaRPr>
          </a:p>
          <a:p>
            <a:pPr algn="just" eaLnBrk="0" hangingPunct="0">
              <a:lnSpc>
                <a:spcPct val="140000"/>
              </a:lnSpc>
            </a:pPr>
            <a:r>
              <a:rPr lang="nl-NL" sz="900" dirty="0">
                <a:solidFill>
                  <a:srgbClr val="333399"/>
                </a:solidFill>
                <a:latin typeface="Verdana" pitchFamily="34" charset="0"/>
              </a:rPr>
              <a:t>Rekening houdend met de afname van het totaal aantal IM-meldingen wordt geconcludeerd dat de betrokkenheid van de STI bij de afhandeling van incidenten is toegenomen. Dit geld in het bijzonder voor het aantal incidenten waarbij de STI telefonisch is ingeschakeld. </a:t>
            </a:r>
          </a:p>
        </p:txBody>
      </p:sp>
      <p:pic>
        <p:nvPicPr>
          <p:cNvPr id="12332" name="Picture 33" descr="Stichting Incident Management">
            <a:hlinkClick r:id="rId4" tooltip="Stichting Incident Management"/>
          </p:cNvPr>
          <p:cNvPicPr>
            <a:picLocks noChangeAspect="1" noChangeArrowheads="1"/>
          </p:cNvPicPr>
          <p:nvPr/>
        </p:nvPicPr>
        <p:blipFill>
          <a:blip r:embed="rId5"/>
          <a:srcRect/>
          <a:stretch>
            <a:fillRect/>
          </a:stretch>
        </p:blipFill>
        <p:spPr bwMode="auto">
          <a:xfrm>
            <a:off x="6746875" y="568325"/>
            <a:ext cx="1905000" cy="571500"/>
          </a:xfrm>
          <a:prstGeom prst="rect">
            <a:avLst/>
          </a:prstGeom>
          <a:noFill/>
          <a:ln w="9525">
            <a:noFill/>
            <a:miter lim="800000"/>
            <a:headEnd/>
            <a:tailEnd/>
          </a:ln>
        </p:spPr>
      </p:pic>
      <p:graphicFrame>
        <p:nvGraphicFramePr>
          <p:cNvPr id="12322" name="Object 34"/>
          <p:cNvGraphicFramePr>
            <a:graphicFrameLocks noChangeAspect="1"/>
          </p:cNvGraphicFramePr>
          <p:nvPr/>
        </p:nvGraphicFramePr>
        <p:xfrm>
          <a:off x="395288" y="3409950"/>
          <a:ext cx="4105275" cy="2592388"/>
        </p:xfrm>
        <a:graphic>
          <a:graphicData uri="http://schemas.openxmlformats.org/presentationml/2006/ole">
            <mc:AlternateContent xmlns:mc="http://schemas.openxmlformats.org/markup-compatibility/2006">
              <mc:Choice xmlns:v="urn:schemas-microsoft-com:vml" Requires="v">
                <p:oleObj spid="_x0000_s12328" name="Chart" r:id="rId6" imgW="5476955" imgH="3457522" progId="Excel.Chart.8">
                  <p:embed/>
                </p:oleObj>
              </mc:Choice>
              <mc:Fallback>
                <p:oleObj name="Chart" r:id="rId6" imgW="5476955" imgH="3457522" progId="Excel.Chart.8">
                  <p:embed/>
                  <p:pic>
                    <p:nvPicPr>
                      <p:cNvPr id="0"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3409950"/>
                        <a:ext cx="4105275" cy="25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23" name="Object 35"/>
          <p:cNvGraphicFramePr>
            <a:graphicFrameLocks noChangeAspect="1"/>
          </p:cNvGraphicFramePr>
          <p:nvPr/>
        </p:nvGraphicFramePr>
        <p:xfrm>
          <a:off x="4572000" y="3402013"/>
          <a:ext cx="4248150" cy="2589212"/>
        </p:xfrm>
        <a:graphic>
          <a:graphicData uri="http://schemas.openxmlformats.org/presentationml/2006/ole">
            <mc:AlternateContent xmlns:mc="http://schemas.openxmlformats.org/markup-compatibility/2006">
              <mc:Choice xmlns:v="urn:schemas-microsoft-com:vml" Requires="v">
                <p:oleObj spid="_x0000_s12329" name="Chart" r:id="rId8" imgW="5733961" imgH="3495564" progId="Excel.Chart.8">
                  <p:embed/>
                </p:oleObj>
              </mc:Choice>
              <mc:Fallback>
                <p:oleObj name="Chart" r:id="rId8" imgW="5733961" imgH="3495564" progId="Excel.Chart.8">
                  <p:embed/>
                  <p:pic>
                    <p:nvPicPr>
                      <p:cNvPr id="0" name="Picture 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3402013"/>
                        <a:ext cx="4248150" cy="258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Afbeelding 12" descr="A12 LI 40.000 005_BW.jpg"/>
          <p:cNvPicPr>
            <a:picLocks noChangeAspect="1"/>
          </p:cNvPicPr>
          <p:nvPr/>
        </p:nvPicPr>
        <p:blipFill>
          <a:blip r:embed="rId3">
            <a:lum bright="54000" contrast="50000"/>
          </a:blip>
          <a:srcRect/>
          <a:stretch>
            <a:fillRect/>
          </a:stretch>
        </p:blipFill>
        <p:spPr bwMode="auto">
          <a:xfrm>
            <a:off x="376238" y="1565275"/>
            <a:ext cx="8299450" cy="4464050"/>
          </a:xfrm>
          <a:prstGeom prst="rect">
            <a:avLst/>
          </a:prstGeom>
          <a:noFill/>
          <a:ln w="9525">
            <a:noFill/>
            <a:miter lim="800000"/>
            <a:headEnd/>
            <a:tailEnd/>
          </a:ln>
        </p:spPr>
      </p:pic>
      <p:sp>
        <p:nvSpPr>
          <p:cNvPr id="56322" name="Rectangle 4"/>
          <p:cNvSpPr>
            <a:spLocks noChangeArrowheads="1"/>
          </p:cNvSpPr>
          <p:nvPr/>
        </p:nvSpPr>
        <p:spPr bwMode="auto">
          <a:xfrm>
            <a:off x="330200" y="533400"/>
            <a:ext cx="6019800" cy="638175"/>
          </a:xfrm>
          <a:prstGeom prst="rect">
            <a:avLst/>
          </a:prstGeom>
          <a:solidFill>
            <a:srgbClr val="00CC00"/>
          </a:solidFill>
          <a:ln w="3175">
            <a:solidFill>
              <a:srgbClr val="003399"/>
            </a:solidFill>
            <a:prstDash val="sysDot"/>
            <a:miter lim="800000"/>
            <a:headEnd/>
            <a:tailEnd/>
          </a:ln>
        </p:spPr>
        <p:txBody>
          <a:bodyPr anchor="ctr"/>
          <a:lstStyle/>
          <a:p>
            <a:r>
              <a:rPr lang="en-US">
                <a:solidFill>
                  <a:srgbClr val="003399"/>
                </a:solidFill>
                <a:latin typeface="Verdana" pitchFamily="34" charset="0"/>
              </a:rPr>
              <a:t>Colofoon</a:t>
            </a:r>
          </a:p>
        </p:txBody>
      </p:sp>
      <p:sp>
        <p:nvSpPr>
          <p:cNvPr id="56323" name="Rectangle 5"/>
          <p:cNvSpPr>
            <a:spLocks noChangeArrowheads="1"/>
          </p:cNvSpPr>
          <p:nvPr/>
        </p:nvSpPr>
        <p:spPr bwMode="auto">
          <a:xfrm>
            <a:off x="6642100" y="533400"/>
            <a:ext cx="2114550" cy="638175"/>
          </a:xfrm>
          <a:prstGeom prst="rect">
            <a:avLst/>
          </a:prstGeom>
          <a:noFill/>
          <a:ln w="3175">
            <a:solidFill>
              <a:srgbClr val="003399"/>
            </a:solidFill>
            <a:prstDash val="sysDot"/>
            <a:miter lim="800000"/>
            <a:headEnd/>
            <a:tailEnd/>
          </a:ln>
        </p:spPr>
        <p:txBody>
          <a:bodyPr anchor="ctr"/>
          <a:lstStyle/>
          <a:p>
            <a:endParaRPr lang="en-US">
              <a:solidFill>
                <a:srgbClr val="CC0000"/>
              </a:solidFill>
              <a:latin typeface="Verdana" pitchFamily="34" charset="0"/>
            </a:endParaRPr>
          </a:p>
        </p:txBody>
      </p:sp>
      <p:sp>
        <p:nvSpPr>
          <p:cNvPr id="56324" name="Rectangle 6" descr="Glucose container kleinpolderplein (65)"/>
          <p:cNvSpPr>
            <a:spLocks noChangeArrowheads="1"/>
          </p:cNvSpPr>
          <p:nvPr/>
        </p:nvSpPr>
        <p:spPr bwMode="auto">
          <a:xfrm>
            <a:off x="323850" y="1484313"/>
            <a:ext cx="8424863" cy="4610100"/>
          </a:xfrm>
          <a:prstGeom prst="rect">
            <a:avLst/>
          </a:prstGeom>
          <a:noFill/>
          <a:ln w="3175">
            <a:solidFill>
              <a:srgbClr val="003399"/>
            </a:solidFill>
            <a:prstDash val="sysDot"/>
            <a:miter lim="800000"/>
            <a:headEnd/>
            <a:tailEnd/>
          </a:ln>
        </p:spPr>
        <p:txBody>
          <a:bodyPr anchor="ctr"/>
          <a:lstStyle/>
          <a:p>
            <a:endParaRPr lang="en-US">
              <a:solidFill>
                <a:schemeClr val="bg1"/>
              </a:solidFill>
              <a:latin typeface="Verdana" pitchFamily="34" charset="0"/>
            </a:endParaRPr>
          </a:p>
        </p:txBody>
      </p:sp>
      <p:sp>
        <p:nvSpPr>
          <p:cNvPr id="56325" name="Text Box 11"/>
          <p:cNvSpPr txBox="1">
            <a:spLocks noChangeArrowheads="1"/>
          </p:cNvSpPr>
          <p:nvPr/>
        </p:nvSpPr>
        <p:spPr bwMode="auto">
          <a:xfrm>
            <a:off x="395288" y="1773238"/>
            <a:ext cx="8353425" cy="4311630"/>
          </a:xfrm>
          <a:prstGeom prst="rect">
            <a:avLst/>
          </a:prstGeom>
          <a:noFill/>
          <a:ln w="9525">
            <a:noFill/>
            <a:miter lim="800000"/>
            <a:headEnd/>
            <a:tailEnd/>
          </a:ln>
        </p:spPr>
        <p:txBody>
          <a:bodyPr>
            <a:spAutoFit/>
          </a:bodyPr>
          <a:lstStyle/>
          <a:p>
            <a:pPr>
              <a:lnSpc>
                <a:spcPct val="90000"/>
              </a:lnSpc>
              <a:spcBef>
                <a:spcPct val="50000"/>
              </a:spcBef>
            </a:pPr>
            <a:r>
              <a:rPr lang="nl-NL" sz="900" b="1" dirty="0">
                <a:solidFill>
                  <a:srgbClr val="003399"/>
                </a:solidFill>
                <a:latin typeface="Verdana" pitchFamily="34" charset="0"/>
              </a:rPr>
              <a:t>Uw schriftelijke reacties kunt u sturen aan:</a:t>
            </a:r>
          </a:p>
          <a:p>
            <a:pPr>
              <a:lnSpc>
                <a:spcPct val="60000"/>
              </a:lnSpc>
              <a:spcBef>
                <a:spcPct val="50000"/>
              </a:spcBef>
            </a:pPr>
            <a:endParaRPr lang="nl-NL" sz="900" dirty="0">
              <a:solidFill>
                <a:srgbClr val="003399"/>
              </a:solidFill>
              <a:latin typeface="Verdana" pitchFamily="34" charset="0"/>
            </a:endParaRPr>
          </a:p>
          <a:p>
            <a:pPr>
              <a:lnSpc>
                <a:spcPct val="60000"/>
              </a:lnSpc>
              <a:spcBef>
                <a:spcPct val="50000"/>
              </a:spcBef>
            </a:pPr>
            <a:r>
              <a:rPr lang="nl-NL" sz="900" b="1" dirty="0">
                <a:solidFill>
                  <a:srgbClr val="003399"/>
                </a:solidFill>
                <a:latin typeface="Verdana" pitchFamily="34" charset="0"/>
              </a:rPr>
              <a:t>STIMVA</a:t>
            </a:r>
            <a:r>
              <a:rPr lang="nl-NL" sz="900" dirty="0">
                <a:solidFill>
                  <a:srgbClr val="003399"/>
                </a:solidFill>
                <a:latin typeface="Verdana" pitchFamily="34" charset="0"/>
              </a:rPr>
              <a:t>			Telefoon:	(030) 280 74 50</a:t>
            </a:r>
          </a:p>
          <a:p>
            <a:pPr>
              <a:lnSpc>
                <a:spcPct val="60000"/>
              </a:lnSpc>
              <a:spcBef>
                <a:spcPct val="50000"/>
              </a:spcBef>
            </a:pPr>
            <a:r>
              <a:rPr lang="nl-NL" sz="900" dirty="0">
                <a:solidFill>
                  <a:srgbClr val="003399"/>
                </a:solidFill>
                <a:latin typeface="Verdana" pitchFamily="34" charset="0"/>
              </a:rPr>
              <a:t>Ter attentie van:</a:t>
            </a:r>
          </a:p>
          <a:p>
            <a:pPr>
              <a:lnSpc>
                <a:spcPct val="60000"/>
              </a:lnSpc>
              <a:spcBef>
                <a:spcPct val="50000"/>
              </a:spcBef>
            </a:pPr>
            <a:r>
              <a:rPr lang="nl-NL" sz="900" dirty="0">
                <a:solidFill>
                  <a:srgbClr val="003399"/>
                </a:solidFill>
                <a:latin typeface="Verdana" pitchFamily="34" charset="0"/>
              </a:rPr>
              <a:t>- mw. R. Carhuapoma (secretariaat)  	Faxnummer:	(030) 280 74 51 </a:t>
            </a:r>
          </a:p>
          <a:p>
            <a:pPr>
              <a:lnSpc>
                <a:spcPct val="60000"/>
              </a:lnSpc>
              <a:spcBef>
                <a:spcPct val="50000"/>
              </a:spcBef>
            </a:pPr>
            <a:r>
              <a:rPr lang="nl-NL" sz="900" b="1" dirty="0">
                <a:solidFill>
                  <a:srgbClr val="003399"/>
                </a:solidFill>
                <a:latin typeface="Verdana" pitchFamily="34" charset="0"/>
              </a:rPr>
              <a:t>Postbus 24094</a:t>
            </a:r>
            <a:r>
              <a:rPr lang="nl-NL" sz="900" dirty="0">
                <a:solidFill>
                  <a:srgbClr val="003399"/>
                </a:solidFill>
                <a:latin typeface="Verdana" pitchFamily="34" charset="0"/>
              </a:rPr>
              <a:t>		Email:	dut-incidentmanagement@rws.nl</a:t>
            </a:r>
          </a:p>
          <a:p>
            <a:pPr>
              <a:lnSpc>
                <a:spcPct val="60000"/>
              </a:lnSpc>
              <a:spcBef>
                <a:spcPct val="50000"/>
              </a:spcBef>
            </a:pPr>
            <a:r>
              <a:rPr lang="nl-NL" sz="900" b="1" dirty="0">
                <a:solidFill>
                  <a:srgbClr val="003399"/>
                </a:solidFill>
                <a:latin typeface="Verdana" pitchFamily="34" charset="0"/>
              </a:rPr>
              <a:t>3502 MB  UTRECHT</a:t>
            </a:r>
            <a:r>
              <a:rPr lang="nl-NL" sz="900" dirty="0">
                <a:solidFill>
                  <a:srgbClr val="003399"/>
                </a:solidFill>
                <a:latin typeface="Verdana" pitchFamily="34" charset="0"/>
              </a:rPr>
              <a:t>		Internet:	www.stimva.nl</a:t>
            </a:r>
          </a:p>
          <a:p>
            <a:pPr>
              <a:lnSpc>
                <a:spcPct val="10000"/>
              </a:lnSpc>
              <a:spcBef>
                <a:spcPct val="50000"/>
              </a:spcBef>
            </a:pPr>
            <a:endParaRPr lang="nl-NL" sz="900" dirty="0">
              <a:solidFill>
                <a:srgbClr val="003399"/>
              </a:solidFill>
              <a:latin typeface="Verdana" pitchFamily="34" charset="0"/>
            </a:endParaRPr>
          </a:p>
          <a:p>
            <a:pPr>
              <a:lnSpc>
                <a:spcPct val="90000"/>
              </a:lnSpc>
              <a:spcBef>
                <a:spcPct val="50000"/>
              </a:spcBef>
            </a:pPr>
            <a:endParaRPr lang="nl-NL" sz="900" dirty="0">
              <a:solidFill>
                <a:srgbClr val="003399"/>
              </a:solidFill>
              <a:latin typeface="Verdana" pitchFamily="34" charset="0"/>
            </a:endParaRPr>
          </a:p>
          <a:p>
            <a:pPr>
              <a:lnSpc>
                <a:spcPct val="90000"/>
              </a:lnSpc>
              <a:spcBef>
                <a:spcPct val="50000"/>
              </a:spcBef>
            </a:pPr>
            <a:endParaRPr lang="nl-NL" sz="900" dirty="0">
              <a:solidFill>
                <a:srgbClr val="003399"/>
              </a:solidFill>
              <a:latin typeface="Verdana" pitchFamily="34" charset="0"/>
            </a:endParaRPr>
          </a:p>
          <a:p>
            <a:pPr>
              <a:lnSpc>
                <a:spcPct val="90000"/>
              </a:lnSpc>
              <a:spcBef>
                <a:spcPct val="50000"/>
              </a:spcBef>
            </a:pPr>
            <a:endParaRPr lang="nl-NL" sz="900" dirty="0">
              <a:solidFill>
                <a:srgbClr val="003399"/>
              </a:solidFill>
              <a:latin typeface="Verdana" pitchFamily="34" charset="0"/>
            </a:endParaRPr>
          </a:p>
          <a:p>
            <a:pPr>
              <a:lnSpc>
                <a:spcPct val="60000"/>
              </a:lnSpc>
              <a:spcBef>
                <a:spcPct val="50000"/>
              </a:spcBef>
            </a:pPr>
            <a:endParaRPr lang="nl-NL" sz="900" b="1" dirty="0">
              <a:solidFill>
                <a:srgbClr val="003399"/>
              </a:solidFill>
              <a:latin typeface="Verdana" pitchFamily="34" charset="0"/>
            </a:endParaRPr>
          </a:p>
          <a:p>
            <a:pPr>
              <a:lnSpc>
                <a:spcPct val="60000"/>
              </a:lnSpc>
              <a:spcBef>
                <a:spcPct val="50000"/>
              </a:spcBef>
            </a:pPr>
            <a:endParaRPr lang="nl-NL" sz="900" b="1" dirty="0">
              <a:solidFill>
                <a:srgbClr val="003399"/>
              </a:solidFill>
              <a:latin typeface="Verdana" pitchFamily="34" charset="0"/>
            </a:endParaRPr>
          </a:p>
          <a:p>
            <a:pPr>
              <a:lnSpc>
                <a:spcPct val="60000"/>
              </a:lnSpc>
              <a:spcBef>
                <a:spcPct val="50000"/>
              </a:spcBef>
            </a:pPr>
            <a:endParaRPr lang="nl-NL" sz="900" b="1" dirty="0">
              <a:solidFill>
                <a:srgbClr val="003399"/>
              </a:solidFill>
              <a:latin typeface="Verdana" pitchFamily="34" charset="0"/>
            </a:endParaRPr>
          </a:p>
          <a:p>
            <a:pPr>
              <a:lnSpc>
                <a:spcPct val="60000"/>
              </a:lnSpc>
              <a:spcBef>
                <a:spcPct val="50000"/>
              </a:spcBef>
            </a:pPr>
            <a:endParaRPr lang="nl-NL" sz="900" b="1" dirty="0">
              <a:solidFill>
                <a:srgbClr val="003399"/>
              </a:solidFill>
              <a:latin typeface="Verdana" pitchFamily="34" charset="0"/>
            </a:endParaRPr>
          </a:p>
          <a:p>
            <a:pPr>
              <a:lnSpc>
                <a:spcPct val="60000"/>
              </a:lnSpc>
              <a:spcBef>
                <a:spcPct val="50000"/>
              </a:spcBef>
            </a:pPr>
            <a:endParaRPr lang="nl-NL" sz="900" b="1" dirty="0">
              <a:solidFill>
                <a:srgbClr val="003399"/>
              </a:solidFill>
              <a:latin typeface="Verdana" pitchFamily="34" charset="0"/>
            </a:endParaRPr>
          </a:p>
          <a:p>
            <a:pPr>
              <a:lnSpc>
                <a:spcPct val="60000"/>
              </a:lnSpc>
              <a:spcBef>
                <a:spcPct val="50000"/>
              </a:spcBef>
            </a:pPr>
            <a:endParaRPr lang="nl-NL" sz="900" b="1" dirty="0">
              <a:solidFill>
                <a:srgbClr val="003399"/>
              </a:solidFill>
              <a:latin typeface="Verdana" pitchFamily="34" charset="0"/>
            </a:endParaRPr>
          </a:p>
          <a:p>
            <a:pPr>
              <a:lnSpc>
                <a:spcPct val="60000"/>
              </a:lnSpc>
              <a:spcBef>
                <a:spcPct val="50000"/>
              </a:spcBef>
            </a:pPr>
            <a:endParaRPr lang="nl-NL" sz="1200" b="1" dirty="0">
              <a:solidFill>
                <a:srgbClr val="003399"/>
              </a:solidFill>
              <a:latin typeface="Verdana" pitchFamily="34" charset="0"/>
            </a:endParaRPr>
          </a:p>
          <a:p>
            <a:pPr>
              <a:lnSpc>
                <a:spcPct val="60000"/>
              </a:lnSpc>
              <a:spcBef>
                <a:spcPct val="50000"/>
              </a:spcBef>
            </a:pPr>
            <a:r>
              <a:rPr lang="nl-NL" sz="900" b="1" dirty="0">
                <a:solidFill>
                  <a:srgbClr val="003399"/>
                </a:solidFill>
                <a:latin typeface="Verdana" pitchFamily="34" charset="0"/>
              </a:rPr>
              <a:t>Redactie		</a:t>
            </a:r>
            <a:r>
              <a:rPr lang="nl-NL" sz="900" dirty="0">
                <a:solidFill>
                  <a:srgbClr val="003399"/>
                </a:solidFill>
                <a:latin typeface="Verdana" pitchFamily="34" charset="0"/>
              </a:rPr>
              <a:t>E. Hoekstra	(VCNL, Rijkswaterstaat)</a:t>
            </a:r>
          </a:p>
          <a:p>
            <a:pPr>
              <a:lnSpc>
                <a:spcPct val="60000"/>
              </a:lnSpc>
              <a:spcBef>
                <a:spcPct val="50000"/>
              </a:spcBef>
            </a:pPr>
            <a:r>
              <a:rPr lang="nl-NL" sz="900" dirty="0">
                <a:solidFill>
                  <a:srgbClr val="003399"/>
                </a:solidFill>
                <a:latin typeface="Verdana" pitchFamily="34" charset="0"/>
              </a:rPr>
              <a:t>		</a:t>
            </a:r>
          </a:p>
          <a:p>
            <a:pPr>
              <a:lnSpc>
                <a:spcPct val="70000"/>
              </a:lnSpc>
              <a:spcBef>
                <a:spcPct val="50000"/>
              </a:spcBef>
            </a:pPr>
            <a:r>
              <a:rPr lang="nl-NL" sz="900" b="1" dirty="0">
                <a:solidFill>
                  <a:srgbClr val="003399"/>
                </a:solidFill>
                <a:latin typeface="Verdana" pitchFamily="34" charset="0"/>
              </a:rPr>
              <a:t>Concept en ontwerp	</a:t>
            </a:r>
            <a:r>
              <a:rPr lang="nl-NL" sz="900" dirty="0">
                <a:solidFill>
                  <a:srgbClr val="003399"/>
                </a:solidFill>
                <a:latin typeface="Verdana" pitchFamily="34" charset="0"/>
              </a:rPr>
              <a:t>E. Hoekstra</a:t>
            </a:r>
            <a:r>
              <a:rPr lang="en-US" sz="900" dirty="0">
                <a:solidFill>
                  <a:srgbClr val="003399"/>
                </a:solidFill>
                <a:latin typeface="Verdana" pitchFamily="34" charset="0"/>
              </a:rPr>
              <a:t>	</a:t>
            </a:r>
            <a:endParaRPr lang="nl-NL" sz="900" dirty="0">
              <a:solidFill>
                <a:srgbClr val="003399"/>
              </a:solidFill>
              <a:latin typeface="Verdana" pitchFamily="34" charset="0"/>
            </a:endParaRPr>
          </a:p>
          <a:p>
            <a:pPr>
              <a:lnSpc>
                <a:spcPct val="70000"/>
              </a:lnSpc>
              <a:spcBef>
                <a:spcPct val="50000"/>
              </a:spcBef>
            </a:pPr>
            <a:endParaRPr lang="nl-NL" sz="900" dirty="0">
              <a:solidFill>
                <a:srgbClr val="003399"/>
              </a:solidFill>
              <a:latin typeface="Verdana" pitchFamily="34" charset="0"/>
            </a:endParaRPr>
          </a:p>
          <a:p>
            <a:pPr>
              <a:lnSpc>
                <a:spcPct val="80000"/>
              </a:lnSpc>
              <a:spcBef>
                <a:spcPct val="50000"/>
              </a:spcBef>
            </a:pPr>
            <a:r>
              <a:rPr lang="nl-NL" sz="900" b="1" dirty="0">
                <a:solidFill>
                  <a:srgbClr val="003399"/>
                </a:solidFill>
                <a:latin typeface="Verdana" pitchFamily="34" charset="0"/>
              </a:rPr>
              <a:t>Fotografie		</a:t>
            </a:r>
            <a:r>
              <a:rPr lang="nl-NL" sz="900" dirty="0">
                <a:solidFill>
                  <a:srgbClr val="003399"/>
                </a:solidFill>
                <a:latin typeface="Verdana" pitchFamily="34" charset="0"/>
              </a:rPr>
              <a:t>B. de Bruijn en 	T. den Hertog   (VCNL, Rijkswaterstaat)</a:t>
            </a:r>
          </a:p>
          <a:p>
            <a:pPr>
              <a:lnSpc>
                <a:spcPct val="70000"/>
              </a:lnSpc>
              <a:spcBef>
                <a:spcPct val="50000"/>
              </a:spcBef>
            </a:pPr>
            <a:endParaRPr lang="nl-NL" sz="900" b="1" dirty="0">
              <a:solidFill>
                <a:srgbClr val="003399"/>
              </a:solidFill>
              <a:latin typeface="Verdana" pitchFamily="34" charset="0"/>
            </a:endParaRPr>
          </a:p>
          <a:p>
            <a:pPr>
              <a:lnSpc>
                <a:spcPct val="30000"/>
              </a:lnSpc>
              <a:spcBef>
                <a:spcPct val="50000"/>
              </a:spcBef>
            </a:pPr>
            <a:r>
              <a:rPr lang="nl-NL" sz="900" b="1" dirty="0">
                <a:solidFill>
                  <a:srgbClr val="003399"/>
                </a:solidFill>
                <a:latin typeface="Verdana" pitchFamily="34" charset="0"/>
              </a:rPr>
              <a:t>Uitgave		</a:t>
            </a:r>
            <a:r>
              <a:rPr lang="nl-NL" sz="900" dirty="0" smtClean="0">
                <a:solidFill>
                  <a:srgbClr val="003399"/>
                </a:solidFill>
                <a:latin typeface="Verdana" pitchFamily="34" charset="0"/>
              </a:rPr>
              <a:t>Rijkswaterstaat</a:t>
            </a:r>
            <a:endParaRPr lang="nl-NL" sz="900" dirty="0">
              <a:solidFill>
                <a:srgbClr val="003399"/>
              </a:solidFill>
              <a:latin typeface="Verdana" pitchFamily="34" charset="0"/>
            </a:endParaRPr>
          </a:p>
          <a:p>
            <a:pPr>
              <a:lnSpc>
                <a:spcPct val="30000"/>
              </a:lnSpc>
              <a:spcBef>
                <a:spcPct val="50000"/>
              </a:spcBef>
              <a:spcAft>
                <a:spcPct val="50000"/>
              </a:spcAft>
            </a:pPr>
            <a:r>
              <a:rPr lang="nl-NL" sz="900" b="1" dirty="0">
                <a:solidFill>
                  <a:srgbClr val="003399"/>
                </a:solidFill>
                <a:latin typeface="Verdana" pitchFamily="34" charset="0"/>
              </a:rPr>
              <a:t>			</a:t>
            </a:r>
            <a:endParaRPr lang="nl-NL" sz="900" dirty="0">
              <a:solidFill>
                <a:srgbClr val="003399"/>
              </a:solidFill>
              <a:latin typeface="Verdana" pitchFamily="34" charset="0"/>
            </a:endParaRPr>
          </a:p>
          <a:p>
            <a:pPr>
              <a:lnSpc>
                <a:spcPct val="30000"/>
              </a:lnSpc>
              <a:spcBef>
                <a:spcPct val="50000"/>
              </a:spcBef>
            </a:pPr>
            <a:r>
              <a:rPr lang="nl-NL" sz="900" b="1" dirty="0">
                <a:solidFill>
                  <a:srgbClr val="003399"/>
                </a:solidFill>
                <a:latin typeface="Verdana" pitchFamily="34" charset="0"/>
              </a:rPr>
              <a:t>Druk		</a:t>
            </a:r>
            <a:r>
              <a:rPr lang="nl-NL" sz="900" dirty="0">
                <a:solidFill>
                  <a:srgbClr val="003399"/>
                </a:solidFill>
                <a:latin typeface="Verdana" pitchFamily="34" charset="0"/>
              </a:rPr>
              <a:t>Rijkswaterstaat,</a:t>
            </a:r>
            <a:r>
              <a:rPr lang="nl-NL" sz="900" b="1" dirty="0">
                <a:solidFill>
                  <a:srgbClr val="003399"/>
                </a:solidFill>
                <a:latin typeface="Verdana" pitchFamily="34" charset="0"/>
              </a:rPr>
              <a:t> </a:t>
            </a:r>
            <a:r>
              <a:rPr lang="nl-NL" sz="900" dirty="0">
                <a:solidFill>
                  <a:srgbClr val="003399"/>
                </a:solidFill>
                <a:latin typeface="Verdana" pitchFamily="34" charset="0"/>
              </a:rPr>
              <a:t>mei 2012				</a:t>
            </a:r>
          </a:p>
        </p:txBody>
      </p:sp>
      <p:sp>
        <p:nvSpPr>
          <p:cNvPr id="56326" name="Text Box 13"/>
          <p:cNvSpPr txBox="1">
            <a:spLocks noChangeArrowheads="1"/>
          </p:cNvSpPr>
          <p:nvPr/>
        </p:nvSpPr>
        <p:spPr bwMode="auto">
          <a:xfrm>
            <a:off x="6654800" y="6362700"/>
            <a:ext cx="2057400" cy="214313"/>
          </a:xfrm>
          <a:prstGeom prst="rect">
            <a:avLst/>
          </a:prstGeom>
          <a:noFill/>
          <a:ln w="9525">
            <a:noFill/>
            <a:miter lim="800000"/>
            <a:headEnd/>
            <a:tailEnd/>
          </a:ln>
        </p:spPr>
        <p:txBody>
          <a:bodyPr>
            <a:spAutoFit/>
          </a:bodyPr>
          <a:lstStyle/>
          <a:p>
            <a:pPr algn="ctr">
              <a:spcBef>
                <a:spcPct val="50000"/>
              </a:spcBef>
            </a:pPr>
            <a:r>
              <a:rPr lang="nl-NL" sz="800">
                <a:solidFill>
                  <a:srgbClr val="000099"/>
                </a:solidFill>
                <a:latin typeface="Verdana" pitchFamily="34" charset="0"/>
              </a:rPr>
              <a:t>Jaarrapport STIMVA 2011</a:t>
            </a:r>
          </a:p>
        </p:txBody>
      </p:sp>
      <p:sp>
        <p:nvSpPr>
          <p:cNvPr id="56327" name="Text Box 14"/>
          <p:cNvSpPr txBox="1">
            <a:spLocks noChangeArrowheads="1"/>
          </p:cNvSpPr>
          <p:nvPr/>
        </p:nvSpPr>
        <p:spPr bwMode="auto">
          <a:xfrm>
            <a:off x="4071938" y="6357938"/>
            <a:ext cx="990600" cy="214312"/>
          </a:xfrm>
          <a:prstGeom prst="rect">
            <a:avLst/>
          </a:prstGeom>
          <a:noFill/>
          <a:ln w="9525">
            <a:noFill/>
            <a:miter lim="800000"/>
            <a:headEnd/>
            <a:tailEnd/>
          </a:ln>
        </p:spPr>
        <p:txBody>
          <a:bodyPr>
            <a:spAutoFit/>
          </a:bodyPr>
          <a:lstStyle/>
          <a:p>
            <a:pPr algn="ctr">
              <a:spcBef>
                <a:spcPct val="50000"/>
              </a:spcBef>
            </a:pPr>
            <a:r>
              <a:rPr lang="nl-NL" sz="800" dirty="0">
                <a:solidFill>
                  <a:srgbClr val="333399"/>
                </a:solidFill>
                <a:latin typeface="Verdana" pitchFamily="34" charset="0"/>
              </a:rPr>
              <a:t>Pagina </a:t>
            </a:r>
            <a:r>
              <a:rPr lang="nl-NL" sz="800" dirty="0" smtClean="0">
                <a:solidFill>
                  <a:srgbClr val="333399"/>
                </a:solidFill>
                <a:latin typeface="Verdana" pitchFamily="34" charset="0"/>
              </a:rPr>
              <a:t>11</a:t>
            </a:r>
            <a:endParaRPr lang="nl-NL" sz="800" dirty="0">
              <a:solidFill>
                <a:srgbClr val="333399"/>
              </a:solidFill>
              <a:latin typeface="Verdana" pitchFamily="34" charset="0"/>
            </a:endParaRPr>
          </a:p>
        </p:txBody>
      </p:sp>
      <p:pic>
        <p:nvPicPr>
          <p:cNvPr id="56328" name="Picture 16" descr="Stichting Incident Management">
            <a:hlinkClick r:id="rId4" tooltip="Stichting Incident Management"/>
          </p:cNvPr>
          <p:cNvPicPr>
            <a:picLocks noChangeAspect="1" noChangeArrowheads="1"/>
          </p:cNvPicPr>
          <p:nvPr/>
        </p:nvPicPr>
        <p:blipFill>
          <a:blip r:embed="rId5"/>
          <a:srcRect/>
          <a:stretch>
            <a:fillRect/>
          </a:stretch>
        </p:blipFill>
        <p:spPr bwMode="auto">
          <a:xfrm>
            <a:off x="6746875" y="568325"/>
            <a:ext cx="19050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ChangeArrowheads="1"/>
          </p:cNvSpPr>
          <p:nvPr/>
        </p:nvSpPr>
        <p:spPr bwMode="auto">
          <a:xfrm>
            <a:off x="330200" y="533400"/>
            <a:ext cx="6019800" cy="638175"/>
          </a:xfrm>
          <a:prstGeom prst="rect">
            <a:avLst/>
          </a:prstGeom>
          <a:solidFill>
            <a:srgbClr val="00CC00"/>
          </a:solidFill>
          <a:ln w="3175">
            <a:solidFill>
              <a:srgbClr val="003399"/>
            </a:solidFill>
            <a:prstDash val="sysDot"/>
            <a:miter lim="800000"/>
            <a:headEnd/>
            <a:tailEnd/>
          </a:ln>
        </p:spPr>
        <p:txBody>
          <a:bodyPr anchor="ctr"/>
          <a:lstStyle/>
          <a:p>
            <a:r>
              <a:rPr lang="en-US">
                <a:solidFill>
                  <a:srgbClr val="003399"/>
                </a:solidFill>
                <a:latin typeface="Verdana" pitchFamily="34" charset="0"/>
              </a:rPr>
              <a:t>Inhoud</a:t>
            </a:r>
          </a:p>
        </p:txBody>
      </p:sp>
      <p:sp>
        <p:nvSpPr>
          <p:cNvPr id="17410" name="Rectangle 5"/>
          <p:cNvSpPr>
            <a:spLocks noChangeArrowheads="1"/>
          </p:cNvSpPr>
          <p:nvPr/>
        </p:nvSpPr>
        <p:spPr bwMode="auto">
          <a:xfrm>
            <a:off x="6642100" y="533400"/>
            <a:ext cx="2114550" cy="638175"/>
          </a:xfrm>
          <a:prstGeom prst="rect">
            <a:avLst/>
          </a:prstGeom>
          <a:noFill/>
          <a:ln w="3175">
            <a:solidFill>
              <a:srgbClr val="003399"/>
            </a:solidFill>
            <a:prstDash val="sysDot"/>
            <a:miter lim="800000"/>
            <a:headEnd/>
            <a:tailEnd/>
          </a:ln>
        </p:spPr>
        <p:txBody>
          <a:bodyPr anchor="ctr"/>
          <a:lstStyle/>
          <a:p>
            <a:endParaRPr lang="en-US">
              <a:solidFill>
                <a:srgbClr val="CC0000"/>
              </a:solidFill>
              <a:latin typeface="Verdana" pitchFamily="34" charset="0"/>
            </a:endParaRPr>
          </a:p>
        </p:txBody>
      </p:sp>
      <p:sp>
        <p:nvSpPr>
          <p:cNvPr id="17411" name="Rectangle 6"/>
          <p:cNvSpPr>
            <a:spLocks noChangeArrowheads="1"/>
          </p:cNvSpPr>
          <p:nvPr/>
        </p:nvSpPr>
        <p:spPr bwMode="auto">
          <a:xfrm>
            <a:off x="330200" y="1473200"/>
            <a:ext cx="6019800" cy="4610100"/>
          </a:xfrm>
          <a:prstGeom prst="rect">
            <a:avLst/>
          </a:prstGeom>
          <a:noFill/>
          <a:ln w="3175">
            <a:solidFill>
              <a:srgbClr val="003399"/>
            </a:solidFill>
            <a:prstDash val="sysDot"/>
            <a:miter lim="800000"/>
            <a:headEnd/>
            <a:tailEnd/>
          </a:ln>
        </p:spPr>
        <p:txBody>
          <a:bodyPr anchor="ctr"/>
          <a:lstStyle/>
          <a:p>
            <a:endParaRPr lang="en-US">
              <a:solidFill>
                <a:srgbClr val="CC0000"/>
              </a:solidFill>
              <a:latin typeface="Verdana" pitchFamily="34" charset="0"/>
            </a:endParaRPr>
          </a:p>
        </p:txBody>
      </p:sp>
      <p:sp>
        <p:nvSpPr>
          <p:cNvPr id="17412" name="Text Box 7"/>
          <p:cNvSpPr txBox="1">
            <a:spLocks noChangeArrowheads="1"/>
          </p:cNvSpPr>
          <p:nvPr/>
        </p:nvSpPr>
        <p:spPr bwMode="auto">
          <a:xfrm>
            <a:off x="6654800" y="6362700"/>
            <a:ext cx="2057400" cy="214313"/>
          </a:xfrm>
          <a:prstGeom prst="rect">
            <a:avLst/>
          </a:prstGeom>
          <a:noFill/>
          <a:ln w="9525">
            <a:noFill/>
            <a:miter lim="800000"/>
            <a:headEnd/>
            <a:tailEnd/>
          </a:ln>
        </p:spPr>
        <p:txBody>
          <a:bodyPr>
            <a:spAutoFit/>
          </a:bodyPr>
          <a:lstStyle/>
          <a:p>
            <a:pPr algn="ctr">
              <a:spcBef>
                <a:spcPct val="50000"/>
              </a:spcBef>
            </a:pPr>
            <a:r>
              <a:rPr lang="nl-NL" sz="800">
                <a:solidFill>
                  <a:srgbClr val="000099"/>
                </a:solidFill>
                <a:latin typeface="Verdana" pitchFamily="34" charset="0"/>
              </a:rPr>
              <a:t>Jaarrapport STIMVA 2011</a:t>
            </a:r>
          </a:p>
        </p:txBody>
      </p:sp>
      <p:sp>
        <p:nvSpPr>
          <p:cNvPr id="17413" name="Text Box 9"/>
          <p:cNvSpPr txBox="1">
            <a:spLocks noChangeArrowheads="1"/>
          </p:cNvSpPr>
          <p:nvPr/>
        </p:nvSpPr>
        <p:spPr bwMode="auto">
          <a:xfrm>
            <a:off x="482600" y="1524000"/>
            <a:ext cx="5818188" cy="2308324"/>
          </a:xfrm>
          <a:prstGeom prst="rect">
            <a:avLst/>
          </a:prstGeom>
          <a:noFill/>
          <a:ln w="9525">
            <a:noFill/>
            <a:miter lim="800000"/>
            <a:headEnd/>
            <a:tailEnd/>
          </a:ln>
        </p:spPr>
        <p:txBody>
          <a:bodyPr>
            <a:spAutoFit/>
          </a:bodyPr>
          <a:lstStyle/>
          <a:p>
            <a:pPr marL="101600" indent="-101600">
              <a:spcBef>
                <a:spcPct val="50000"/>
              </a:spcBef>
              <a:buFontTx/>
              <a:buChar char="•"/>
            </a:pPr>
            <a:r>
              <a:rPr lang="nl-NL" sz="900" b="1" dirty="0">
                <a:solidFill>
                  <a:srgbClr val="000099"/>
                </a:solidFill>
                <a:latin typeface="Verdana" pitchFamily="34" charset="0"/>
              </a:rPr>
              <a:t>Voorwoord					pag. 2</a:t>
            </a:r>
          </a:p>
          <a:p>
            <a:pPr marL="101600" indent="-101600">
              <a:spcBef>
                <a:spcPct val="50000"/>
              </a:spcBef>
              <a:buFontTx/>
              <a:buChar char="•"/>
            </a:pPr>
            <a:r>
              <a:rPr lang="nl-NL" sz="900" b="1" dirty="0">
                <a:solidFill>
                  <a:srgbClr val="000099"/>
                </a:solidFill>
                <a:latin typeface="Verdana" pitchFamily="34" charset="0"/>
              </a:rPr>
              <a:t>Samenvatting 				pag. 3</a:t>
            </a:r>
          </a:p>
          <a:p>
            <a:pPr marL="101600" indent="-101600">
              <a:spcBef>
                <a:spcPct val="50000"/>
              </a:spcBef>
              <a:buFontTx/>
              <a:buChar char="•"/>
            </a:pPr>
            <a:r>
              <a:rPr lang="nl-NL" sz="900" b="1" dirty="0">
                <a:solidFill>
                  <a:srgbClr val="000099"/>
                </a:solidFill>
                <a:latin typeface="Verdana" pitchFamily="34" charset="0"/>
              </a:rPr>
              <a:t>Organisatie STIMVA	 			pag. 4</a:t>
            </a:r>
          </a:p>
          <a:p>
            <a:pPr marL="101600" indent="-101600">
              <a:spcBef>
                <a:spcPct val="50000"/>
              </a:spcBef>
              <a:buFontTx/>
              <a:buChar char="•"/>
            </a:pPr>
            <a:r>
              <a:rPr lang="nl-NL" sz="900" b="1" dirty="0" smtClean="0">
                <a:solidFill>
                  <a:srgbClr val="000099"/>
                </a:solidFill>
                <a:latin typeface="Verdana" pitchFamily="34" charset="0"/>
              </a:rPr>
              <a:t>Incidentregistraties</a:t>
            </a:r>
            <a:r>
              <a:rPr lang="nl-NL" sz="900" b="1" dirty="0">
                <a:solidFill>
                  <a:srgbClr val="000099"/>
                </a:solidFill>
                <a:latin typeface="Verdana" pitchFamily="34" charset="0"/>
              </a:rPr>
              <a:t>				pag. </a:t>
            </a:r>
            <a:r>
              <a:rPr lang="nl-NL" sz="900" b="1" dirty="0" smtClean="0">
                <a:solidFill>
                  <a:srgbClr val="000099"/>
                </a:solidFill>
                <a:latin typeface="Verdana" pitchFamily="34" charset="0"/>
              </a:rPr>
              <a:t>5</a:t>
            </a:r>
            <a:endParaRPr lang="nl-NL" sz="900" b="1" dirty="0">
              <a:solidFill>
                <a:srgbClr val="000099"/>
              </a:solidFill>
              <a:latin typeface="Verdana" pitchFamily="34" charset="0"/>
            </a:endParaRPr>
          </a:p>
          <a:p>
            <a:pPr marL="101600" indent="-101600">
              <a:spcBef>
                <a:spcPct val="50000"/>
              </a:spcBef>
              <a:buFontTx/>
              <a:buChar char="•"/>
            </a:pPr>
            <a:r>
              <a:rPr lang="nl-NL" sz="900" b="1" dirty="0">
                <a:solidFill>
                  <a:srgbClr val="000099"/>
                </a:solidFill>
                <a:latin typeface="Verdana" pitchFamily="34" charset="0"/>
              </a:rPr>
              <a:t>Bergingen 					pag. </a:t>
            </a:r>
            <a:r>
              <a:rPr lang="nl-NL" sz="900" b="1" dirty="0" smtClean="0">
                <a:solidFill>
                  <a:srgbClr val="000099"/>
                </a:solidFill>
                <a:latin typeface="Verdana" pitchFamily="34" charset="0"/>
              </a:rPr>
              <a:t>6</a:t>
            </a:r>
            <a:endParaRPr lang="nl-NL" sz="900" b="1" dirty="0">
              <a:solidFill>
                <a:srgbClr val="000099"/>
              </a:solidFill>
              <a:latin typeface="Verdana" pitchFamily="34" charset="0"/>
            </a:endParaRPr>
          </a:p>
          <a:p>
            <a:pPr marL="101600" indent="-101600">
              <a:spcBef>
                <a:spcPct val="50000"/>
              </a:spcBef>
              <a:buFontTx/>
              <a:buChar char="•"/>
            </a:pPr>
            <a:r>
              <a:rPr lang="nl-NL" sz="900" b="1" dirty="0">
                <a:solidFill>
                  <a:srgbClr val="000099"/>
                </a:solidFill>
                <a:latin typeface="Verdana" pitchFamily="34" charset="0"/>
              </a:rPr>
              <a:t>Oorzaak incidenten Vrachtauto’s 			pag. </a:t>
            </a:r>
            <a:r>
              <a:rPr lang="nl-NL" sz="900" b="1" dirty="0" smtClean="0">
                <a:solidFill>
                  <a:srgbClr val="000099"/>
                </a:solidFill>
                <a:latin typeface="Verdana" pitchFamily="34" charset="0"/>
              </a:rPr>
              <a:t>7</a:t>
            </a:r>
            <a:endParaRPr lang="nl-NL" sz="900" b="1" dirty="0">
              <a:solidFill>
                <a:srgbClr val="000099"/>
              </a:solidFill>
              <a:latin typeface="Verdana" pitchFamily="34" charset="0"/>
            </a:endParaRPr>
          </a:p>
          <a:p>
            <a:pPr marL="101600" indent="-101600">
              <a:spcBef>
                <a:spcPct val="50000"/>
              </a:spcBef>
              <a:buFontTx/>
              <a:buChar char="•"/>
            </a:pPr>
            <a:r>
              <a:rPr lang="nl-NL" sz="900" b="1" dirty="0">
                <a:solidFill>
                  <a:srgbClr val="000099"/>
                </a:solidFill>
                <a:latin typeface="Verdana" pitchFamily="34" charset="0"/>
              </a:rPr>
              <a:t>Incidentlocaties 				pag. </a:t>
            </a:r>
            <a:r>
              <a:rPr lang="nl-NL" sz="900" b="1" dirty="0" smtClean="0">
                <a:solidFill>
                  <a:srgbClr val="000099"/>
                </a:solidFill>
                <a:latin typeface="Verdana" pitchFamily="34" charset="0"/>
              </a:rPr>
              <a:t>8</a:t>
            </a:r>
            <a:endParaRPr lang="nl-NL" sz="900" b="1" dirty="0">
              <a:solidFill>
                <a:srgbClr val="000099"/>
              </a:solidFill>
              <a:latin typeface="Verdana" pitchFamily="34" charset="0"/>
            </a:endParaRPr>
          </a:p>
          <a:p>
            <a:pPr marL="101600" indent="-101600">
              <a:spcBef>
                <a:spcPct val="50000"/>
              </a:spcBef>
              <a:buFontTx/>
              <a:buChar char="•"/>
            </a:pPr>
            <a:r>
              <a:rPr lang="nl-NL" sz="900" b="1" dirty="0">
                <a:solidFill>
                  <a:srgbClr val="000099"/>
                </a:solidFill>
                <a:latin typeface="Verdana" pitchFamily="34" charset="0"/>
              </a:rPr>
              <a:t>Land van herkomst voertuig			pag. 9</a:t>
            </a:r>
          </a:p>
          <a:p>
            <a:pPr marL="101600" indent="-101600">
              <a:spcBef>
                <a:spcPct val="50000"/>
              </a:spcBef>
              <a:buFontTx/>
              <a:buChar char="•"/>
            </a:pPr>
            <a:r>
              <a:rPr lang="nl-NL" sz="900" b="1" dirty="0">
                <a:solidFill>
                  <a:srgbClr val="000099"/>
                </a:solidFill>
                <a:latin typeface="Verdana" pitchFamily="34" charset="0"/>
              </a:rPr>
              <a:t>Activiteiten STI-deskundigen	 		pag. </a:t>
            </a:r>
            <a:r>
              <a:rPr lang="nl-NL" sz="900" b="1" dirty="0" smtClean="0">
                <a:solidFill>
                  <a:srgbClr val="000099"/>
                </a:solidFill>
                <a:latin typeface="Verdana" pitchFamily="34" charset="0"/>
              </a:rPr>
              <a:t>10</a:t>
            </a:r>
            <a:endParaRPr lang="nl-NL" sz="900" b="1" dirty="0">
              <a:solidFill>
                <a:srgbClr val="000099"/>
              </a:solidFill>
              <a:latin typeface="Verdana" pitchFamily="34" charset="0"/>
            </a:endParaRPr>
          </a:p>
          <a:p>
            <a:pPr marL="101600" indent="-101600">
              <a:spcBef>
                <a:spcPct val="50000"/>
              </a:spcBef>
              <a:buFontTx/>
              <a:buChar char="•"/>
            </a:pPr>
            <a:r>
              <a:rPr lang="nl-NL" sz="900" b="1" dirty="0">
                <a:solidFill>
                  <a:srgbClr val="000099"/>
                </a:solidFill>
                <a:latin typeface="Verdana" pitchFamily="34" charset="0"/>
              </a:rPr>
              <a:t>Colofon					pag. </a:t>
            </a:r>
            <a:r>
              <a:rPr lang="nl-NL" sz="900" b="1" dirty="0" smtClean="0">
                <a:solidFill>
                  <a:srgbClr val="000099"/>
                </a:solidFill>
                <a:latin typeface="Verdana" pitchFamily="34" charset="0"/>
              </a:rPr>
              <a:t>11</a:t>
            </a:r>
            <a:endParaRPr lang="nl-NL" sz="900" b="1" dirty="0">
              <a:solidFill>
                <a:srgbClr val="000099"/>
              </a:solidFill>
              <a:latin typeface="Verdana" pitchFamily="34" charset="0"/>
            </a:endParaRPr>
          </a:p>
          <a:p>
            <a:pPr marL="101600" indent="-101600">
              <a:spcBef>
                <a:spcPct val="50000"/>
              </a:spcBef>
            </a:pPr>
            <a:endParaRPr lang="nl-NL" sz="900" b="1" dirty="0">
              <a:solidFill>
                <a:srgbClr val="000099"/>
              </a:solidFill>
              <a:latin typeface="Verdana" pitchFamily="34" charset="0"/>
            </a:endParaRPr>
          </a:p>
        </p:txBody>
      </p:sp>
      <p:sp>
        <p:nvSpPr>
          <p:cNvPr id="17414" name="Text Box 20"/>
          <p:cNvSpPr txBox="1">
            <a:spLocks noChangeArrowheads="1"/>
          </p:cNvSpPr>
          <p:nvPr/>
        </p:nvSpPr>
        <p:spPr bwMode="auto">
          <a:xfrm>
            <a:off x="4071938" y="6357938"/>
            <a:ext cx="990600" cy="214312"/>
          </a:xfrm>
          <a:prstGeom prst="rect">
            <a:avLst/>
          </a:prstGeom>
          <a:noFill/>
          <a:ln w="9525">
            <a:noFill/>
            <a:miter lim="800000"/>
            <a:headEnd/>
            <a:tailEnd/>
          </a:ln>
        </p:spPr>
        <p:txBody>
          <a:bodyPr>
            <a:spAutoFit/>
          </a:bodyPr>
          <a:lstStyle/>
          <a:p>
            <a:pPr algn="ctr">
              <a:spcBef>
                <a:spcPct val="50000"/>
              </a:spcBef>
            </a:pPr>
            <a:r>
              <a:rPr lang="nl-NL" sz="800">
                <a:solidFill>
                  <a:srgbClr val="333399"/>
                </a:solidFill>
                <a:latin typeface="Verdana" pitchFamily="34" charset="0"/>
              </a:rPr>
              <a:t>Pagina 1</a:t>
            </a:r>
          </a:p>
        </p:txBody>
      </p:sp>
      <p:sp>
        <p:nvSpPr>
          <p:cNvPr id="17415" name="Rectangle 8"/>
          <p:cNvSpPr>
            <a:spLocks noChangeArrowheads="1"/>
          </p:cNvSpPr>
          <p:nvPr/>
        </p:nvSpPr>
        <p:spPr bwMode="auto">
          <a:xfrm>
            <a:off x="6627813" y="1482725"/>
            <a:ext cx="2120900" cy="4610100"/>
          </a:xfrm>
          <a:prstGeom prst="rect">
            <a:avLst/>
          </a:prstGeom>
          <a:noFill/>
          <a:ln w="3175">
            <a:solidFill>
              <a:srgbClr val="003399"/>
            </a:solidFill>
            <a:prstDash val="sysDot"/>
            <a:miter lim="800000"/>
            <a:headEnd/>
            <a:tailEnd/>
          </a:ln>
        </p:spPr>
        <p:txBody>
          <a:bodyPr anchor="ctr"/>
          <a:lstStyle/>
          <a:p>
            <a:endParaRPr lang="en-US">
              <a:solidFill>
                <a:srgbClr val="CC0000"/>
              </a:solidFill>
              <a:latin typeface="Verdana" pitchFamily="34" charset="0"/>
            </a:endParaRPr>
          </a:p>
        </p:txBody>
      </p:sp>
      <p:pic>
        <p:nvPicPr>
          <p:cNvPr id="17416" name="Picture 17" descr="Stichting Incident Management">
            <a:hlinkClick r:id="rId3" tooltip="Stichting Incident Management"/>
          </p:cNvPr>
          <p:cNvPicPr>
            <a:picLocks noChangeAspect="1" noChangeArrowheads="1"/>
          </p:cNvPicPr>
          <p:nvPr/>
        </p:nvPicPr>
        <p:blipFill>
          <a:blip r:embed="rId4"/>
          <a:srcRect/>
          <a:stretch>
            <a:fillRect/>
          </a:stretch>
        </p:blipFill>
        <p:spPr bwMode="auto">
          <a:xfrm>
            <a:off x="6746875" y="568325"/>
            <a:ext cx="19050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026"/>
          <p:cNvSpPr>
            <a:spLocks noGrp="1" noChangeArrowheads="1"/>
          </p:cNvSpPr>
          <p:nvPr>
            <p:ph type="ctrTitle"/>
          </p:nvPr>
        </p:nvSpPr>
        <p:spPr>
          <a:xfrm>
            <a:off x="334963" y="685800"/>
            <a:ext cx="5684837" cy="381000"/>
          </a:xfrm>
        </p:spPr>
        <p:txBody>
          <a:bodyPr/>
          <a:lstStyle/>
          <a:p>
            <a:pPr algn="l" eaLnBrk="1" hangingPunct="1"/>
            <a:r>
              <a:rPr lang="nl-NL" sz="1600" smtClean="0">
                <a:solidFill>
                  <a:srgbClr val="BE0000"/>
                </a:solidFill>
                <a:latin typeface="Verdana" pitchFamily="34" charset="0"/>
              </a:rPr>
              <a:t>Voorwoord</a:t>
            </a:r>
          </a:p>
        </p:txBody>
      </p:sp>
      <p:sp>
        <p:nvSpPr>
          <p:cNvPr id="19458" name="Rectangle 1028"/>
          <p:cNvSpPr>
            <a:spLocks noChangeArrowheads="1"/>
          </p:cNvSpPr>
          <p:nvPr/>
        </p:nvSpPr>
        <p:spPr bwMode="auto">
          <a:xfrm>
            <a:off x="330200" y="533400"/>
            <a:ext cx="6019800" cy="638175"/>
          </a:xfrm>
          <a:prstGeom prst="rect">
            <a:avLst/>
          </a:prstGeom>
          <a:solidFill>
            <a:srgbClr val="00CC00"/>
          </a:solidFill>
          <a:ln w="3175">
            <a:solidFill>
              <a:srgbClr val="003399"/>
            </a:solidFill>
            <a:prstDash val="sysDot"/>
            <a:miter lim="800000"/>
            <a:headEnd/>
            <a:tailEnd/>
          </a:ln>
        </p:spPr>
        <p:txBody>
          <a:bodyPr anchor="ctr"/>
          <a:lstStyle/>
          <a:p>
            <a:r>
              <a:rPr lang="en-US">
                <a:solidFill>
                  <a:srgbClr val="003399"/>
                </a:solidFill>
                <a:latin typeface="Verdana" pitchFamily="34" charset="0"/>
              </a:rPr>
              <a:t>Voorwoord</a:t>
            </a:r>
          </a:p>
        </p:txBody>
      </p:sp>
      <p:sp>
        <p:nvSpPr>
          <p:cNvPr id="19459" name="Rectangle 1029"/>
          <p:cNvSpPr>
            <a:spLocks noChangeArrowheads="1"/>
          </p:cNvSpPr>
          <p:nvPr/>
        </p:nvSpPr>
        <p:spPr bwMode="auto">
          <a:xfrm>
            <a:off x="6642100" y="533400"/>
            <a:ext cx="2114550" cy="638175"/>
          </a:xfrm>
          <a:prstGeom prst="rect">
            <a:avLst/>
          </a:prstGeom>
          <a:noFill/>
          <a:ln w="3175">
            <a:solidFill>
              <a:srgbClr val="003399"/>
            </a:solidFill>
            <a:prstDash val="sysDot"/>
            <a:miter lim="800000"/>
            <a:headEnd/>
            <a:tailEnd/>
          </a:ln>
        </p:spPr>
        <p:txBody>
          <a:bodyPr anchor="ctr"/>
          <a:lstStyle/>
          <a:p>
            <a:endParaRPr lang="en-US">
              <a:solidFill>
                <a:srgbClr val="CC0000"/>
              </a:solidFill>
              <a:latin typeface="Verdana" pitchFamily="34" charset="0"/>
            </a:endParaRPr>
          </a:p>
        </p:txBody>
      </p:sp>
      <p:sp>
        <p:nvSpPr>
          <p:cNvPr id="19460" name="Rectangle 1030"/>
          <p:cNvSpPr>
            <a:spLocks noChangeArrowheads="1"/>
          </p:cNvSpPr>
          <p:nvPr/>
        </p:nvSpPr>
        <p:spPr bwMode="auto">
          <a:xfrm>
            <a:off x="330200" y="1473200"/>
            <a:ext cx="6019800" cy="4610100"/>
          </a:xfrm>
          <a:prstGeom prst="rect">
            <a:avLst/>
          </a:prstGeom>
          <a:noFill/>
          <a:ln w="3175">
            <a:solidFill>
              <a:srgbClr val="003399"/>
            </a:solidFill>
            <a:prstDash val="sysDot"/>
            <a:miter lim="800000"/>
            <a:headEnd/>
            <a:tailEnd/>
          </a:ln>
        </p:spPr>
        <p:txBody>
          <a:bodyPr anchor="ctr"/>
          <a:lstStyle/>
          <a:p>
            <a:endParaRPr lang="en-US">
              <a:solidFill>
                <a:srgbClr val="CC0000"/>
              </a:solidFill>
              <a:latin typeface="Verdana" pitchFamily="34" charset="0"/>
            </a:endParaRPr>
          </a:p>
        </p:txBody>
      </p:sp>
      <p:sp>
        <p:nvSpPr>
          <p:cNvPr id="19461" name="Text Box 1038"/>
          <p:cNvSpPr txBox="1">
            <a:spLocks noChangeArrowheads="1"/>
          </p:cNvSpPr>
          <p:nvPr/>
        </p:nvSpPr>
        <p:spPr bwMode="auto">
          <a:xfrm>
            <a:off x="6654800" y="6362700"/>
            <a:ext cx="2057400" cy="214313"/>
          </a:xfrm>
          <a:prstGeom prst="rect">
            <a:avLst/>
          </a:prstGeom>
          <a:noFill/>
          <a:ln w="9525">
            <a:noFill/>
            <a:miter lim="800000"/>
            <a:headEnd/>
            <a:tailEnd/>
          </a:ln>
        </p:spPr>
        <p:txBody>
          <a:bodyPr>
            <a:spAutoFit/>
          </a:bodyPr>
          <a:lstStyle/>
          <a:p>
            <a:pPr algn="ctr">
              <a:spcBef>
                <a:spcPct val="50000"/>
              </a:spcBef>
            </a:pPr>
            <a:r>
              <a:rPr lang="nl-NL" sz="800">
                <a:solidFill>
                  <a:srgbClr val="000099"/>
                </a:solidFill>
                <a:latin typeface="Verdana" pitchFamily="34" charset="0"/>
              </a:rPr>
              <a:t>Jaarrapport STIMVA 2011</a:t>
            </a:r>
          </a:p>
        </p:txBody>
      </p:sp>
      <p:sp>
        <p:nvSpPr>
          <p:cNvPr id="19462" name="Text Box 1039"/>
          <p:cNvSpPr txBox="1">
            <a:spLocks noChangeArrowheads="1"/>
          </p:cNvSpPr>
          <p:nvPr/>
        </p:nvSpPr>
        <p:spPr bwMode="auto">
          <a:xfrm>
            <a:off x="4071938" y="6357938"/>
            <a:ext cx="990600" cy="214312"/>
          </a:xfrm>
          <a:prstGeom prst="rect">
            <a:avLst/>
          </a:prstGeom>
          <a:noFill/>
          <a:ln w="9525">
            <a:noFill/>
            <a:miter lim="800000"/>
            <a:headEnd/>
            <a:tailEnd/>
          </a:ln>
        </p:spPr>
        <p:txBody>
          <a:bodyPr>
            <a:spAutoFit/>
          </a:bodyPr>
          <a:lstStyle/>
          <a:p>
            <a:pPr algn="ctr">
              <a:spcBef>
                <a:spcPct val="50000"/>
              </a:spcBef>
            </a:pPr>
            <a:r>
              <a:rPr lang="nl-NL" sz="800">
                <a:solidFill>
                  <a:srgbClr val="333399"/>
                </a:solidFill>
                <a:latin typeface="Verdana" pitchFamily="34" charset="0"/>
              </a:rPr>
              <a:t>Pagina 2</a:t>
            </a:r>
          </a:p>
        </p:txBody>
      </p:sp>
      <p:sp>
        <p:nvSpPr>
          <p:cNvPr id="19463" name="Text Box 1047"/>
          <p:cNvSpPr txBox="1">
            <a:spLocks noChangeArrowheads="1"/>
          </p:cNvSpPr>
          <p:nvPr/>
        </p:nvSpPr>
        <p:spPr bwMode="auto">
          <a:xfrm>
            <a:off x="323850" y="1447800"/>
            <a:ext cx="5995988" cy="3525838"/>
          </a:xfrm>
          <a:prstGeom prst="rect">
            <a:avLst/>
          </a:prstGeom>
          <a:noFill/>
          <a:ln w="9525">
            <a:noFill/>
            <a:miter lim="800000"/>
            <a:headEnd/>
            <a:tailEnd/>
          </a:ln>
        </p:spPr>
        <p:txBody>
          <a:bodyPr>
            <a:spAutoFit/>
          </a:bodyPr>
          <a:lstStyle/>
          <a:p>
            <a:pPr algn="just" eaLnBrk="0" hangingPunct="0">
              <a:lnSpc>
                <a:spcPct val="120000"/>
              </a:lnSpc>
            </a:pPr>
            <a:r>
              <a:rPr lang="nl-NL" sz="900">
                <a:solidFill>
                  <a:srgbClr val="003399"/>
                </a:solidFill>
                <a:latin typeface="Verdana" pitchFamily="34" charset="0"/>
              </a:rPr>
              <a:t>De Stichting Incident Management Vrachtauto’s (STIMVA) is een samenwerkingsverband van Rijkswaterstaat, het Verbond van Verzekeraars en de brancheorganisaties Transport en Logistiek Nederland (TLN), EVO en Koninklijk Nederlands Vervoer (KNV). </a:t>
            </a:r>
          </a:p>
          <a:p>
            <a:pPr algn="just" eaLnBrk="0" hangingPunct="0">
              <a:lnSpc>
                <a:spcPct val="120000"/>
              </a:lnSpc>
            </a:pPr>
            <a:endParaRPr lang="nl-NL" sz="900">
              <a:solidFill>
                <a:srgbClr val="003399"/>
              </a:solidFill>
              <a:latin typeface="Verdana" pitchFamily="34" charset="0"/>
            </a:endParaRPr>
          </a:p>
          <a:p>
            <a:pPr algn="just" eaLnBrk="0" hangingPunct="0">
              <a:lnSpc>
                <a:spcPct val="120000"/>
              </a:lnSpc>
            </a:pPr>
            <a:r>
              <a:rPr lang="nl-NL" sz="900">
                <a:solidFill>
                  <a:srgbClr val="003399"/>
                </a:solidFill>
                <a:latin typeface="Verdana" pitchFamily="34" charset="0"/>
              </a:rPr>
              <a:t>STIMVA heeft zich ten doel gesteld de afhandeling van incidenten met vrachtauto’s (zoals ongevallen, gestrande vrachtauto’s, hoogtemeldingen of afgevallen lading) op het Nederlandse wegennet te verbeteren om daarmee de negatieve effecten op de verkeersveiligheid en doorstroming te beperken. Door intensieve samenwerking en structurele aandacht voor de wijze van incidentafhandeling zijn we erin geslaagd de afhandelingsduur van incidenten met vrachtauto’s de afgelopen jaren sterk terug te brengen. </a:t>
            </a:r>
          </a:p>
          <a:p>
            <a:pPr algn="just" eaLnBrk="0" hangingPunct="0">
              <a:lnSpc>
                <a:spcPct val="120000"/>
              </a:lnSpc>
            </a:pPr>
            <a:endParaRPr lang="nl-NL" sz="900">
              <a:solidFill>
                <a:srgbClr val="003399"/>
              </a:solidFill>
              <a:latin typeface="Verdana" pitchFamily="34" charset="0"/>
            </a:endParaRPr>
          </a:p>
          <a:p>
            <a:pPr algn="just" eaLnBrk="0" hangingPunct="0">
              <a:lnSpc>
                <a:spcPct val="120000"/>
              </a:lnSpc>
            </a:pPr>
            <a:r>
              <a:rPr lang="nl-NL" sz="900">
                <a:solidFill>
                  <a:srgbClr val="003399"/>
                </a:solidFill>
                <a:latin typeface="Verdana" pitchFamily="34" charset="0"/>
              </a:rPr>
              <a:t>De rol van de STIMVA is zeker</a:t>
            </a:r>
            <a:r>
              <a:rPr lang="nl-NL" sz="900" b="1">
                <a:solidFill>
                  <a:srgbClr val="003399"/>
                </a:solidFill>
                <a:latin typeface="Verdana" pitchFamily="34" charset="0"/>
              </a:rPr>
              <a:t> </a:t>
            </a:r>
            <a:r>
              <a:rPr lang="nl-NL" sz="900">
                <a:solidFill>
                  <a:srgbClr val="003399"/>
                </a:solidFill>
                <a:latin typeface="Verdana" pitchFamily="34" charset="0"/>
              </a:rPr>
              <a:t>nog niet uitgespeeld. Er valt nog steeds winst te behalen in incidentafhandeling. Een juiste uitvraag en goede registratie zijn daarbij de sleutelelementen. Tegelijk kan door de verdere inzet van technieken de snelheid en volledigheid van de informatie nog verbeteren. De STIMVA kan ook een grotere rol spelen in de juiste en feitelijke berichtgeving over de omvang en de gevolgen van de incidenten met vrachtauto’s. Door deze ervaringen om te zetten in preventieve maatregelen draagt dit bij aan minder incidenten en schade, wat positief is voor alle partijen die betrokken zijn bij de wegtransportsector. En dit alles is ook weer goed voor de Nederlandse economie en daarmee voor ons allemaal.</a:t>
            </a:r>
            <a:endParaRPr lang="nl-NL"/>
          </a:p>
          <a:p>
            <a:pPr algn="just" eaLnBrk="0" hangingPunct="0">
              <a:lnSpc>
                <a:spcPct val="120000"/>
              </a:lnSpc>
            </a:pPr>
            <a:endParaRPr lang="nl-NL" sz="900">
              <a:latin typeface="Verdana" pitchFamily="34" charset="0"/>
            </a:endParaRPr>
          </a:p>
          <a:p>
            <a:pPr algn="just" eaLnBrk="0" hangingPunct="0">
              <a:lnSpc>
                <a:spcPct val="120000"/>
              </a:lnSpc>
            </a:pPr>
            <a:endParaRPr lang="nl-NL" sz="900">
              <a:solidFill>
                <a:srgbClr val="003399"/>
              </a:solidFill>
              <a:latin typeface="Verdana" pitchFamily="34" charset="0"/>
            </a:endParaRPr>
          </a:p>
        </p:txBody>
      </p:sp>
      <p:sp>
        <p:nvSpPr>
          <p:cNvPr id="19464" name="Text Box 1050"/>
          <p:cNvSpPr txBox="1">
            <a:spLocks noChangeArrowheads="1"/>
          </p:cNvSpPr>
          <p:nvPr/>
        </p:nvSpPr>
        <p:spPr bwMode="auto">
          <a:xfrm>
            <a:off x="1797050" y="5373688"/>
            <a:ext cx="2935288" cy="544512"/>
          </a:xfrm>
          <a:prstGeom prst="rect">
            <a:avLst/>
          </a:prstGeom>
          <a:noFill/>
          <a:ln w="9525">
            <a:noFill/>
            <a:miter lim="800000"/>
            <a:headEnd/>
            <a:tailEnd/>
          </a:ln>
        </p:spPr>
        <p:txBody>
          <a:bodyPr wrap="none">
            <a:spAutoFit/>
          </a:bodyPr>
          <a:lstStyle/>
          <a:p>
            <a:pPr eaLnBrk="0" hangingPunct="0">
              <a:lnSpc>
                <a:spcPct val="110000"/>
              </a:lnSpc>
            </a:pPr>
            <a:r>
              <a:rPr lang="nl-NL" sz="900">
                <a:solidFill>
                  <a:srgbClr val="003399"/>
                </a:solidFill>
                <a:latin typeface="Verdana" pitchFamily="34" charset="0"/>
              </a:rPr>
              <a:t>Karin Visser, Voorzitter van de STIMVA,</a:t>
            </a:r>
          </a:p>
          <a:p>
            <a:pPr eaLnBrk="0" hangingPunct="0">
              <a:lnSpc>
                <a:spcPct val="110000"/>
              </a:lnSpc>
            </a:pPr>
            <a:r>
              <a:rPr lang="nl-NL" sz="900">
                <a:solidFill>
                  <a:srgbClr val="003399"/>
                </a:solidFill>
                <a:latin typeface="Verdana" pitchFamily="34" charset="0"/>
              </a:rPr>
              <a:t>Hoofdingenieur Directeur </a:t>
            </a:r>
          </a:p>
          <a:p>
            <a:pPr eaLnBrk="0" hangingPunct="0">
              <a:lnSpc>
                <a:spcPct val="110000"/>
              </a:lnSpc>
            </a:pPr>
            <a:r>
              <a:rPr lang="nl-NL" sz="900">
                <a:solidFill>
                  <a:srgbClr val="003399"/>
                </a:solidFill>
                <a:latin typeface="Verdana" pitchFamily="34" charset="0"/>
              </a:rPr>
              <a:t>Rijkswaterstaat Verkeer- en Watermanagement</a:t>
            </a:r>
            <a:endParaRPr lang="nl-NL" sz="900">
              <a:solidFill>
                <a:srgbClr val="003399"/>
              </a:solidFill>
            </a:endParaRPr>
          </a:p>
        </p:txBody>
      </p:sp>
      <p:sp>
        <p:nvSpPr>
          <p:cNvPr id="19465" name="Rectangle 1032"/>
          <p:cNvSpPr>
            <a:spLocks noChangeArrowheads="1"/>
          </p:cNvSpPr>
          <p:nvPr/>
        </p:nvSpPr>
        <p:spPr bwMode="auto">
          <a:xfrm>
            <a:off x="6629400" y="1473200"/>
            <a:ext cx="2120900" cy="4610100"/>
          </a:xfrm>
          <a:prstGeom prst="rect">
            <a:avLst/>
          </a:prstGeom>
          <a:noFill/>
          <a:ln w="3175" cap="rnd">
            <a:solidFill>
              <a:srgbClr val="003399"/>
            </a:solidFill>
            <a:prstDash val="sysDot"/>
            <a:miter lim="800000"/>
            <a:headEnd/>
            <a:tailEnd/>
          </a:ln>
        </p:spPr>
        <p:txBody>
          <a:bodyPr anchor="ctr"/>
          <a:lstStyle/>
          <a:p>
            <a:endParaRPr lang="en-US">
              <a:solidFill>
                <a:srgbClr val="CC0000"/>
              </a:solidFill>
              <a:latin typeface="Verdana" pitchFamily="34" charset="0"/>
            </a:endParaRPr>
          </a:p>
        </p:txBody>
      </p:sp>
      <p:pic>
        <p:nvPicPr>
          <p:cNvPr id="19467" name="Picture 16" descr="Stichting Incident Management">
            <a:hlinkClick r:id="rId3" tooltip="Stichting Incident Management"/>
          </p:cNvPr>
          <p:cNvPicPr>
            <a:picLocks noChangeAspect="1" noChangeArrowheads="1"/>
          </p:cNvPicPr>
          <p:nvPr/>
        </p:nvPicPr>
        <p:blipFill>
          <a:blip r:embed="rId4"/>
          <a:srcRect/>
          <a:stretch>
            <a:fillRect/>
          </a:stretch>
        </p:blipFill>
        <p:spPr bwMode="auto">
          <a:xfrm>
            <a:off x="6746875" y="568325"/>
            <a:ext cx="1905000" cy="571500"/>
          </a:xfrm>
          <a:prstGeom prst="rect">
            <a:avLst/>
          </a:prstGeom>
          <a:noFill/>
          <a:ln w="9525">
            <a:noFill/>
            <a:miter lim="800000"/>
            <a:headEnd/>
            <a:tailEnd/>
          </a:ln>
        </p:spPr>
      </p:pic>
      <p:pic>
        <p:nvPicPr>
          <p:cNvPr id="19468" name="Picture 18" descr="ANd9GcR42JA6Ef0unjhGI7Xcn7_eZnN0rULZ5WRILYympzdoOU7VhXcoZA"/>
          <p:cNvPicPr>
            <a:picLocks noChangeAspect="1" noChangeArrowheads="1"/>
          </p:cNvPicPr>
          <p:nvPr/>
        </p:nvPicPr>
        <p:blipFill>
          <a:blip r:embed="rId5"/>
          <a:srcRect/>
          <a:stretch>
            <a:fillRect/>
          </a:stretch>
        </p:blipFill>
        <p:spPr bwMode="auto">
          <a:xfrm>
            <a:off x="5148263" y="4581525"/>
            <a:ext cx="1001712" cy="1411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330200" y="533400"/>
            <a:ext cx="6019800" cy="638175"/>
          </a:xfrm>
          <a:prstGeom prst="rect">
            <a:avLst/>
          </a:prstGeom>
          <a:solidFill>
            <a:srgbClr val="00CC00"/>
          </a:solidFill>
          <a:ln w="3175">
            <a:solidFill>
              <a:srgbClr val="003399"/>
            </a:solidFill>
            <a:prstDash val="sysDot"/>
            <a:miter lim="800000"/>
            <a:headEnd/>
            <a:tailEnd/>
          </a:ln>
        </p:spPr>
        <p:txBody>
          <a:bodyPr anchor="ctr"/>
          <a:lstStyle/>
          <a:p>
            <a:r>
              <a:rPr lang="en-US">
                <a:solidFill>
                  <a:srgbClr val="003399"/>
                </a:solidFill>
                <a:latin typeface="Verdana" pitchFamily="34" charset="0"/>
              </a:rPr>
              <a:t>Samenvatting</a:t>
            </a:r>
          </a:p>
        </p:txBody>
      </p:sp>
      <p:sp>
        <p:nvSpPr>
          <p:cNvPr id="21506" name="Rectangle 5"/>
          <p:cNvSpPr>
            <a:spLocks noChangeArrowheads="1"/>
          </p:cNvSpPr>
          <p:nvPr/>
        </p:nvSpPr>
        <p:spPr bwMode="auto">
          <a:xfrm>
            <a:off x="6642100" y="533400"/>
            <a:ext cx="2114550" cy="638175"/>
          </a:xfrm>
          <a:prstGeom prst="rect">
            <a:avLst/>
          </a:prstGeom>
          <a:noFill/>
          <a:ln w="3175">
            <a:solidFill>
              <a:srgbClr val="003399"/>
            </a:solidFill>
            <a:prstDash val="sysDot"/>
            <a:miter lim="800000"/>
            <a:headEnd/>
            <a:tailEnd/>
          </a:ln>
        </p:spPr>
        <p:txBody>
          <a:bodyPr anchor="ctr"/>
          <a:lstStyle/>
          <a:p>
            <a:endParaRPr lang="en-US">
              <a:solidFill>
                <a:srgbClr val="CC0000"/>
              </a:solidFill>
              <a:latin typeface="Verdana" pitchFamily="34" charset="0"/>
            </a:endParaRPr>
          </a:p>
        </p:txBody>
      </p:sp>
      <p:sp>
        <p:nvSpPr>
          <p:cNvPr id="21507" name="Rectangle 6"/>
          <p:cNvSpPr>
            <a:spLocks noChangeArrowheads="1"/>
          </p:cNvSpPr>
          <p:nvPr/>
        </p:nvSpPr>
        <p:spPr bwMode="auto">
          <a:xfrm>
            <a:off x="330200" y="1473200"/>
            <a:ext cx="6019800" cy="4610100"/>
          </a:xfrm>
          <a:prstGeom prst="rect">
            <a:avLst/>
          </a:prstGeom>
          <a:noFill/>
          <a:ln w="3175">
            <a:solidFill>
              <a:srgbClr val="003399"/>
            </a:solidFill>
            <a:prstDash val="sysDot"/>
            <a:miter lim="800000"/>
            <a:headEnd/>
            <a:tailEnd/>
          </a:ln>
        </p:spPr>
        <p:txBody>
          <a:bodyPr anchor="ctr"/>
          <a:lstStyle/>
          <a:p>
            <a:endParaRPr lang="en-US" sz="1600">
              <a:solidFill>
                <a:srgbClr val="CC0000"/>
              </a:solidFill>
              <a:latin typeface="Verdana" pitchFamily="34" charset="0"/>
            </a:endParaRPr>
          </a:p>
        </p:txBody>
      </p:sp>
      <p:sp>
        <p:nvSpPr>
          <p:cNvPr id="21508" name="Text Box 11"/>
          <p:cNvSpPr txBox="1">
            <a:spLocks noChangeArrowheads="1"/>
          </p:cNvSpPr>
          <p:nvPr/>
        </p:nvSpPr>
        <p:spPr bwMode="auto">
          <a:xfrm>
            <a:off x="6654800" y="6362700"/>
            <a:ext cx="2057400" cy="214313"/>
          </a:xfrm>
          <a:prstGeom prst="rect">
            <a:avLst/>
          </a:prstGeom>
          <a:noFill/>
          <a:ln w="9525">
            <a:noFill/>
            <a:miter lim="800000"/>
            <a:headEnd/>
            <a:tailEnd/>
          </a:ln>
        </p:spPr>
        <p:txBody>
          <a:bodyPr>
            <a:spAutoFit/>
          </a:bodyPr>
          <a:lstStyle/>
          <a:p>
            <a:pPr algn="ctr">
              <a:spcBef>
                <a:spcPct val="50000"/>
              </a:spcBef>
            </a:pPr>
            <a:r>
              <a:rPr lang="nl-NL" sz="800">
                <a:solidFill>
                  <a:srgbClr val="000099"/>
                </a:solidFill>
                <a:latin typeface="Verdana" pitchFamily="34" charset="0"/>
              </a:rPr>
              <a:t>Jaarrapport STIMVA 2011</a:t>
            </a:r>
          </a:p>
        </p:txBody>
      </p:sp>
      <p:sp>
        <p:nvSpPr>
          <p:cNvPr id="21509" name="Text Box 13"/>
          <p:cNvSpPr txBox="1">
            <a:spLocks noChangeArrowheads="1"/>
          </p:cNvSpPr>
          <p:nvPr/>
        </p:nvSpPr>
        <p:spPr bwMode="auto">
          <a:xfrm>
            <a:off x="4071938" y="6357938"/>
            <a:ext cx="990600" cy="214312"/>
          </a:xfrm>
          <a:prstGeom prst="rect">
            <a:avLst/>
          </a:prstGeom>
          <a:noFill/>
          <a:ln w="9525">
            <a:noFill/>
            <a:miter lim="800000"/>
            <a:headEnd/>
            <a:tailEnd/>
          </a:ln>
        </p:spPr>
        <p:txBody>
          <a:bodyPr>
            <a:spAutoFit/>
          </a:bodyPr>
          <a:lstStyle/>
          <a:p>
            <a:pPr algn="ctr">
              <a:spcBef>
                <a:spcPct val="50000"/>
              </a:spcBef>
            </a:pPr>
            <a:r>
              <a:rPr lang="nl-NL" sz="800">
                <a:solidFill>
                  <a:srgbClr val="333399"/>
                </a:solidFill>
                <a:latin typeface="Verdana" pitchFamily="34" charset="0"/>
              </a:rPr>
              <a:t>Pagina 3</a:t>
            </a:r>
          </a:p>
        </p:txBody>
      </p:sp>
      <p:sp>
        <p:nvSpPr>
          <p:cNvPr id="21510" name="Text Box 14"/>
          <p:cNvSpPr txBox="1">
            <a:spLocks noChangeArrowheads="1"/>
          </p:cNvSpPr>
          <p:nvPr/>
        </p:nvSpPr>
        <p:spPr bwMode="auto">
          <a:xfrm>
            <a:off x="352425" y="1476375"/>
            <a:ext cx="6019800" cy="5078413"/>
          </a:xfrm>
          <a:prstGeom prst="rect">
            <a:avLst/>
          </a:prstGeom>
          <a:noFill/>
          <a:ln w="9525">
            <a:noFill/>
            <a:miter lim="800000"/>
            <a:headEnd/>
            <a:tailEnd/>
          </a:ln>
        </p:spPr>
        <p:txBody>
          <a:bodyPr>
            <a:spAutoFit/>
          </a:bodyPr>
          <a:lstStyle/>
          <a:p>
            <a:pPr algn="just" eaLnBrk="0" hangingPunct="0">
              <a:lnSpc>
                <a:spcPct val="120000"/>
              </a:lnSpc>
            </a:pPr>
            <a:endParaRPr lang="nl-NL" sz="900">
              <a:solidFill>
                <a:srgbClr val="003399"/>
              </a:solidFill>
              <a:latin typeface="Verdana" pitchFamily="34" charset="0"/>
            </a:endParaRPr>
          </a:p>
          <a:p>
            <a:pPr algn="just" eaLnBrk="0" hangingPunct="0">
              <a:lnSpc>
                <a:spcPct val="120000"/>
              </a:lnSpc>
            </a:pPr>
            <a:r>
              <a:rPr lang="nl-NL" sz="900">
                <a:solidFill>
                  <a:srgbClr val="003399"/>
                </a:solidFill>
                <a:latin typeface="Verdana" pitchFamily="34" charset="0"/>
              </a:rPr>
              <a:t>In het jaar 2011 heeft het Bestuur Stimva zes maal vergaderd waarvan één keer samen met de Commissie van Toezicht van de Stichting.</a:t>
            </a:r>
          </a:p>
          <a:p>
            <a:pPr algn="just" eaLnBrk="0" hangingPunct="0">
              <a:lnSpc>
                <a:spcPct val="120000"/>
              </a:lnSpc>
            </a:pPr>
            <a:endParaRPr lang="nl-NL" sz="900">
              <a:solidFill>
                <a:srgbClr val="003399"/>
              </a:solidFill>
              <a:latin typeface="Verdana" pitchFamily="34" charset="0"/>
            </a:endParaRPr>
          </a:p>
          <a:p>
            <a:pPr>
              <a:lnSpc>
                <a:spcPct val="120000"/>
              </a:lnSpc>
            </a:pPr>
            <a:r>
              <a:rPr lang="nl-NL" sz="900">
                <a:solidFill>
                  <a:srgbClr val="003399"/>
                </a:solidFill>
                <a:latin typeface="Verdana" pitchFamily="34" charset="0"/>
              </a:rPr>
              <a:t>De Commissie van Toezicht (CvT) heeft vier maal vergaderd, in totaal zijn 6 klachten behandeld. Er zijn geen hoorzittingen gehouden. Per februari 2011 is de voorzittersrol overgegaan van Randolf Kobus (Centraal Beheer Achmea) naar Rob Aarse (TLN).</a:t>
            </a:r>
          </a:p>
          <a:p>
            <a:pPr>
              <a:lnSpc>
                <a:spcPct val="120000"/>
              </a:lnSpc>
            </a:pPr>
            <a:r>
              <a:rPr lang="nl-NL" sz="900">
                <a:solidFill>
                  <a:srgbClr val="003399"/>
                </a:solidFill>
                <a:latin typeface="Verdana" pitchFamily="34" charset="0"/>
              </a:rPr>
              <a:t>De meeste klachten hadden betrekking op de hoogte van de bergingsfactuur en de toepassing van de IM regeling.</a:t>
            </a:r>
          </a:p>
          <a:p>
            <a:pPr>
              <a:lnSpc>
                <a:spcPct val="120000"/>
              </a:lnSpc>
            </a:pPr>
            <a:endParaRPr lang="nl-NL" sz="900">
              <a:solidFill>
                <a:srgbClr val="003399"/>
              </a:solidFill>
              <a:latin typeface="Verdana" pitchFamily="34" charset="0"/>
            </a:endParaRPr>
          </a:p>
          <a:p>
            <a:pPr algn="just" eaLnBrk="0" hangingPunct="0">
              <a:lnSpc>
                <a:spcPct val="120000"/>
              </a:lnSpc>
            </a:pPr>
            <a:r>
              <a:rPr lang="nl-NL" sz="900">
                <a:solidFill>
                  <a:srgbClr val="003399"/>
                </a:solidFill>
                <a:latin typeface="Verdana" pitchFamily="34" charset="0"/>
              </a:rPr>
              <a:t>Het aantal geregistreerde incidentmeldingen daalde in 2011, in vergelijking tot 2010, ongeveer met 7% tot een totaal van 4.799 incidenten, waarvoor 4.717 maal is uitgereden met een bergingsvoertuig. Hierbij zijn 2.744 bergingen uitgevoerd, in 1.843 gevallen is er geen voertuig aangetroffen of heeft er geen berging plaatsgevonden en heeft de melding geresulteerd tot een vergeefse rit.  </a:t>
            </a:r>
          </a:p>
          <a:p>
            <a:pPr algn="just" eaLnBrk="0" hangingPunct="0">
              <a:lnSpc>
                <a:spcPct val="120000"/>
              </a:lnSpc>
            </a:pPr>
            <a:endParaRPr lang="nl-NL" sz="900">
              <a:solidFill>
                <a:srgbClr val="003399"/>
              </a:solidFill>
              <a:latin typeface="Verdana" pitchFamily="34" charset="0"/>
            </a:endParaRPr>
          </a:p>
          <a:p>
            <a:pPr algn="just" eaLnBrk="0" hangingPunct="0">
              <a:lnSpc>
                <a:spcPct val="120000"/>
              </a:lnSpc>
            </a:pPr>
            <a:r>
              <a:rPr lang="nl-NL" sz="900">
                <a:solidFill>
                  <a:srgbClr val="003399"/>
                </a:solidFill>
                <a:latin typeface="Verdana" pitchFamily="34" charset="0"/>
              </a:rPr>
              <a:t>Bandenproblemen is de belangrijkste oorzaak (898 meldingen) voor het stilvallen van vrachtwagens. Geconcludeerd kan worden dat bandenproblematiek de laatste 10 jaren de met 25 – 30% belangrijkste oorzaak is voor het stilvallen van vrachtwagens gevolgd door technische problemen in de aandrijving (motorpech/aandrijving). De verdeling over de oorzaken blijft stabiel.</a:t>
            </a:r>
            <a:endParaRPr lang="nl-NL" sz="900">
              <a:solidFill>
                <a:srgbClr val="FF6600"/>
              </a:solidFill>
              <a:latin typeface="Verdana" pitchFamily="34" charset="0"/>
            </a:endParaRPr>
          </a:p>
          <a:p>
            <a:pPr algn="just" eaLnBrk="0" hangingPunct="0">
              <a:lnSpc>
                <a:spcPct val="120000"/>
              </a:lnSpc>
            </a:pPr>
            <a:endParaRPr lang="nl-NL" sz="900">
              <a:solidFill>
                <a:srgbClr val="FF6600"/>
              </a:solidFill>
              <a:latin typeface="Verdana" pitchFamily="34" charset="0"/>
            </a:endParaRPr>
          </a:p>
          <a:p>
            <a:pPr algn="just" eaLnBrk="0" hangingPunct="0">
              <a:lnSpc>
                <a:spcPct val="120000"/>
              </a:lnSpc>
            </a:pPr>
            <a:r>
              <a:rPr lang="nl-NL" sz="900">
                <a:solidFill>
                  <a:srgbClr val="003399"/>
                </a:solidFill>
                <a:latin typeface="Verdana" pitchFamily="34" charset="0"/>
              </a:rPr>
              <a:t>Voor de herkomst van voertuigen, betrokken bij incidenten bestaat de top 4 uit; Nederland (80%), Duitsland (5,4%), Polen (4,2%) en België ( 2,6%). Ook hierin is geen tendens zichtbaar. </a:t>
            </a:r>
          </a:p>
          <a:p>
            <a:pPr algn="just" eaLnBrk="0" hangingPunct="0">
              <a:lnSpc>
                <a:spcPct val="120000"/>
              </a:lnSpc>
            </a:pPr>
            <a:endParaRPr lang="nl-NL" sz="900">
              <a:solidFill>
                <a:srgbClr val="003399"/>
              </a:solidFill>
              <a:latin typeface="Verdana" pitchFamily="34" charset="0"/>
            </a:endParaRPr>
          </a:p>
          <a:p>
            <a:pPr algn="just" eaLnBrk="0" hangingPunct="0">
              <a:lnSpc>
                <a:spcPct val="140000"/>
              </a:lnSpc>
            </a:pPr>
            <a:r>
              <a:rPr lang="nl-NL" sz="900">
                <a:solidFill>
                  <a:srgbClr val="003399"/>
                </a:solidFill>
                <a:latin typeface="Verdana" pitchFamily="34" charset="0"/>
              </a:rPr>
              <a:t>Bij de afhandeling van 1005 incidenten (ongeval en pech) is telefonisch overleg gevoerd tussen de STI-deskundige en het CMV/ de vertegenwoordiger van de wegbeheerder. Bij 222 incidenten is een STI-deskundige bij het incident ter plaatse geweest. </a:t>
            </a:r>
          </a:p>
          <a:p>
            <a:pPr algn="just" eaLnBrk="0" hangingPunct="0">
              <a:lnSpc>
                <a:spcPct val="120000"/>
              </a:lnSpc>
            </a:pPr>
            <a:endParaRPr lang="nl-NL" sz="900">
              <a:solidFill>
                <a:srgbClr val="003399"/>
              </a:solidFill>
              <a:latin typeface="Verdana" pitchFamily="34" charset="0"/>
            </a:endParaRPr>
          </a:p>
          <a:p>
            <a:pPr algn="just" eaLnBrk="0" hangingPunct="0">
              <a:lnSpc>
                <a:spcPct val="120000"/>
              </a:lnSpc>
            </a:pPr>
            <a:endParaRPr lang="nl-NL" sz="900">
              <a:solidFill>
                <a:srgbClr val="003399"/>
              </a:solidFill>
              <a:latin typeface="Verdana" pitchFamily="34" charset="0"/>
            </a:endParaRPr>
          </a:p>
          <a:p>
            <a:pPr algn="just" eaLnBrk="0" hangingPunct="0">
              <a:lnSpc>
                <a:spcPct val="120000"/>
              </a:lnSpc>
            </a:pPr>
            <a:endParaRPr lang="nl-NL" sz="900">
              <a:latin typeface="Verdana" pitchFamily="34" charset="0"/>
            </a:endParaRPr>
          </a:p>
        </p:txBody>
      </p:sp>
      <p:sp>
        <p:nvSpPr>
          <p:cNvPr id="21511" name="Rectangle 8"/>
          <p:cNvSpPr>
            <a:spLocks noChangeArrowheads="1"/>
          </p:cNvSpPr>
          <p:nvPr/>
        </p:nvSpPr>
        <p:spPr bwMode="auto">
          <a:xfrm>
            <a:off x="6629400" y="1473200"/>
            <a:ext cx="2120900" cy="4610100"/>
          </a:xfrm>
          <a:prstGeom prst="rect">
            <a:avLst/>
          </a:prstGeom>
          <a:noFill/>
          <a:ln w="3175">
            <a:solidFill>
              <a:srgbClr val="003399"/>
            </a:solidFill>
            <a:prstDash val="sysDot"/>
            <a:miter lim="800000"/>
            <a:headEnd/>
            <a:tailEnd/>
          </a:ln>
        </p:spPr>
        <p:txBody>
          <a:bodyPr anchor="ctr"/>
          <a:lstStyle/>
          <a:p>
            <a:endParaRPr lang="en-US">
              <a:solidFill>
                <a:srgbClr val="CC0000"/>
              </a:solidFill>
              <a:latin typeface="Verdana" pitchFamily="34" charset="0"/>
            </a:endParaRPr>
          </a:p>
        </p:txBody>
      </p:sp>
      <p:pic>
        <p:nvPicPr>
          <p:cNvPr id="21513" name="Picture 14" descr="Stichting Incident Management">
            <a:hlinkClick r:id="rId3" tooltip="Stichting Incident Management"/>
          </p:cNvPr>
          <p:cNvPicPr>
            <a:picLocks noChangeAspect="1" noChangeArrowheads="1"/>
          </p:cNvPicPr>
          <p:nvPr/>
        </p:nvPicPr>
        <p:blipFill>
          <a:blip r:embed="rId4"/>
          <a:srcRect/>
          <a:stretch>
            <a:fillRect/>
          </a:stretch>
        </p:blipFill>
        <p:spPr bwMode="auto">
          <a:xfrm>
            <a:off x="6746875" y="568325"/>
            <a:ext cx="1905000" cy="571500"/>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028"/>
          <p:cNvSpPr>
            <a:spLocks noChangeArrowheads="1"/>
          </p:cNvSpPr>
          <p:nvPr/>
        </p:nvSpPr>
        <p:spPr bwMode="auto">
          <a:xfrm>
            <a:off x="330200" y="533400"/>
            <a:ext cx="6019800" cy="638175"/>
          </a:xfrm>
          <a:prstGeom prst="rect">
            <a:avLst/>
          </a:prstGeom>
          <a:solidFill>
            <a:srgbClr val="00CC00"/>
          </a:solidFill>
          <a:ln w="3175">
            <a:solidFill>
              <a:srgbClr val="003399"/>
            </a:solidFill>
            <a:prstDash val="sysDot"/>
            <a:miter lim="800000"/>
            <a:headEnd/>
            <a:tailEnd/>
          </a:ln>
        </p:spPr>
        <p:txBody>
          <a:bodyPr anchor="ctr"/>
          <a:lstStyle/>
          <a:p>
            <a:r>
              <a:rPr lang="en-US">
                <a:solidFill>
                  <a:srgbClr val="003399"/>
                </a:solidFill>
                <a:latin typeface="Verdana" pitchFamily="34" charset="0"/>
              </a:rPr>
              <a:t>Organisatie STIMVA</a:t>
            </a:r>
          </a:p>
        </p:txBody>
      </p:sp>
      <p:sp>
        <p:nvSpPr>
          <p:cNvPr id="23554" name="Rectangle 1029"/>
          <p:cNvSpPr>
            <a:spLocks noChangeArrowheads="1"/>
          </p:cNvSpPr>
          <p:nvPr/>
        </p:nvSpPr>
        <p:spPr bwMode="auto">
          <a:xfrm>
            <a:off x="6642100" y="533400"/>
            <a:ext cx="2114550" cy="638175"/>
          </a:xfrm>
          <a:prstGeom prst="rect">
            <a:avLst/>
          </a:prstGeom>
          <a:noFill/>
          <a:ln w="3175">
            <a:solidFill>
              <a:srgbClr val="003399"/>
            </a:solidFill>
            <a:prstDash val="sysDot"/>
            <a:miter lim="800000"/>
            <a:headEnd/>
            <a:tailEnd/>
          </a:ln>
        </p:spPr>
        <p:txBody>
          <a:bodyPr anchor="ctr"/>
          <a:lstStyle/>
          <a:p>
            <a:endParaRPr lang="en-US">
              <a:solidFill>
                <a:srgbClr val="CC0000"/>
              </a:solidFill>
              <a:latin typeface="Verdana" pitchFamily="34" charset="0"/>
            </a:endParaRPr>
          </a:p>
        </p:txBody>
      </p:sp>
      <p:sp>
        <p:nvSpPr>
          <p:cNvPr id="23555" name="Rectangle 1030"/>
          <p:cNvSpPr>
            <a:spLocks noChangeArrowheads="1"/>
          </p:cNvSpPr>
          <p:nvPr/>
        </p:nvSpPr>
        <p:spPr bwMode="auto">
          <a:xfrm>
            <a:off x="330200" y="1473200"/>
            <a:ext cx="6019800" cy="4610100"/>
          </a:xfrm>
          <a:prstGeom prst="rect">
            <a:avLst/>
          </a:prstGeom>
          <a:noFill/>
          <a:ln w="3175">
            <a:solidFill>
              <a:srgbClr val="003399"/>
            </a:solidFill>
            <a:prstDash val="sysDot"/>
            <a:miter lim="800000"/>
            <a:headEnd/>
            <a:tailEnd/>
          </a:ln>
        </p:spPr>
        <p:txBody>
          <a:bodyPr anchor="ctr"/>
          <a:lstStyle/>
          <a:p>
            <a:endParaRPr lang="en-US">
              <a:solidFill>
                <a:srgbClr val="CC0000"/>
              </a:solidFill>
              <a:latin typeface="Verdana" pitchFamily="34" charset="0"/>
            </a:endParaRPr>
          </a:p>
        </p:txBody>
      </p:sp>
      <p:sp>
        <p:nvSpPr>
          <p:cNvPr id="23556" name="Text Box 1034"/>
          <p:cNvSpPr txBox="1">
            <a:spLocks noChangeArrowheads="1"/>
          </p:cNvSpPr>
          <p:nvPr/>
        </p:nvSpPr>
        <p:spPr bwMode="auto">
          <a:xfrm>
            <a:off x="6654800" y="6362700"/>
            <a:ext cx="2057400" cy="214313"/>
          </a:xfrm>
          <a:prstGeom prst="rect">
            <a:avLst/>
          </a:prstGeom>
          <a:noFill/>
          <a:ln w="9525">
            <a:noFill/>
            <a:miter lim="800000"/>
            <a:headEnd/>
            <a:tailEnd/>
          </a:ln>
        </p:spPr>
        <p:txBody>
          <a:bodyPr>
            <a:spAutoFit/>
          </a:bodyPr>
          <a:lstStyle/>
          <a:p>
            <a:pPr algn="ctr">
              <a:spcBef>
                <a:spcPct val="50000"/>
              </a:spcBef>
            </a:pPr>
            <a:r>
              <a:rPr lang="nl-NL" sz="800">
                <a:solidFill>
                  <a:srgbClr val="000099"/>
                </a:solidFill>
                <a:latin typeface="Verdana" pitchFamily="34" charset="0"/>
              </a:rPr>
              <a:t>Jaarrapport STIMVA 2011</a:t>
            </a:r>
          </a:p>
        </p:txBody>
      </p:sp>
      <p:sp>
        <p:nvSpPr>
          <p:cNvPr id="23557" name="Text Box 1035"/>
          <p:cNvSpPr txBox="1">
            <a:spLocks noChangeArrowheads="1"/>
          </p:cNvSpPr>
          <p:nvPr/>
        </p:nvSpPr>
        <p:spPr bwMode="auto">
          <a:xfrm>
            <a:off x="4071938" y="6357938"/>
            <a:ext cx="990600" cy="214312"/>
          </a:xfrm>
          <a:prstGeom prst="rect">
            <a:avLst/>
          </a:prstGeom>
          <a:noFill/>
          <a:ln w="9525">
            <a:noFill/>
            <a:miter lim="800000"/>
            <a:headEnd/>
            <a:tailEnd/>
          </a:ln>
        </p:spPr>
        <p:txBody>
          <a:bodyPr>
            <a:spAutoFit/>
          </a:bodyPr>
          <a:lstStyle/>
          <a:p>
            <a:pPr algn="ctr">
              <a:spcBef>
                <a:spcPct val="50000"/>
              </a:spcBef>
            </a:pPr>
            <a:r>
              <a:rPr lang="nl-NL" sz="800">
                <a:solidFill>
                  <a:srgbClr val="333399"/>
                </a:solidFill>
                <a:latin typeface="Verdana" pitchFamily="34" charset="0"/>
              </a:rPr>
              <a:t>Pagina 4</a:t>
            </a:r>
          </a:p>
        </p:txBody>
      </p:sp>
      <p:sp>
        <p:nvSpPr>
          <p:cNvPr id="23558" name="Text Box 1038"/>
          <p:cNvSpPr txBox="1">
            <a:spLocks noChangeArrowheads="1"/>
          </p:cNvSpPr>
          <p:nvPr/>
        </p:nvSpPr>
        <p:spPr bwMode="auto">
          <a:xfrm>
            <a:off x="360363" y="1503363"/>
            <a:ext cx="1303337" cy="254000"/>
          </a:xfrm>
          <a:prstGeom prst="rect">
            <a:avLst/>
          </a:prstGeom>
          <a:solidFill>
            <a:srgbClr val="00CC00"/>
          </a:solidFill>
          <a:ln w="9525">
            <a:solidFill>
              <a:srgbClr val="000099"/>
            </a:solidFill>
            <a:miter lim="800000"/>
            <a:headEnd/>
            <a:tailEnd/>
          </a:ln>
        </p:spPr>
        <p:txBody>
          <a:bodyPr>
            <a:spAutoFit/>
          </a:bodyPr>
          <a:lstStyle/>
          <a:p>
            <a:pPr algn="ctr"/>
            <a:r>
              <a:rPr lang="nl-NL" sz="1000" b="1">
                <a:solidFill>
                  <a:schemeClr val="bg1"/>
                </a:solidFill>
                <a:latin typeface="Verdana" pitchFamily="34" charset="0"/>
              </a:rPr>
              <a:t>BESTUUR</a:t>
            </a:r>
          </a:p>
        </p:txBody>
      </p:sp>
      <p:sp>
        <p:nvSpPr>
          <p:cNvPr id="23559" name="Text Box 1039"/>
          <p:cNvSpPr txBox="1">
            <a:spLocks noChangeArrowheads="1"/>
          </p:cNvSpPr>
          <p:nvPr/>
        </p:nvSpPr>
        <p:spPr bwMode="auto">
          <a:xfrm>
            <a:off x="357188" y="2859088"/>
            <a:ext cx="1301750" cy="254000"/>
          </a:xfrm>
          <a:prstGeom prst="rect">
            <a:avLst/>
          </a:prstGeom>
          <a:solidFill>
            <a:srgbClr val="00CC00"/>
          </a:solidFill>
          <a:ln w="9525">
            <a:solidFill>
              <a:srgbClr val="000099"/>
            </a:solidFill>
            <a:miter lim="800000"/>
            <a:headEnd/>
            <a:tailEnd/>
          </a:ln>
        </p:spPr>
        <p:txBody>
          <a:bodyPr>
            <a:spAutoFit/>
          </a:bodyPr>
          <a:lstStyle/>
          <a:p>
            <a:r>
              <a:rPr lang="nl-NL" sz="1000" b="1">
                <a:solidFill>
                  <a:schemeClr val="bg1"/>
                </a:solidFill>
                <a:latin typeface="Verdana" pitchFamily="34" charset="0"/>
              </a:rPr>
              <a:t>SECRETARIAAT</a:t>
            </a:r>
          </a:p>
        </p:txBody>
      </p:sp>
      <p:sp>
        <p:nvSpPr>
          <p:cNvPr id="23560" name="Text Box 1040"/>
          <p:cNvSpPr txBox="1">
            <a:spLocks noChangeArrowheads="1"/>
          </p:cNvSpPr>
          <p:nvPr/>
        </p:nvSpPr>
        <p:spPr bwMode="auto">
          <a:xfrm>
            <a:off x="357188" y="3317875"/>
            <a:ext cx="1306512" cy="558800"/>
          </a:xfrm>
          <a:prstGeom prst="rect">
            <a:avLst/>
          </a:prstGeom>
          <a:solidFill>
            <a:srgbClr val="00CC00"/>
          </a:solidFill>
          <a:ln w="9525">
            <a:solidFill>
              <a:srgbClr val="000099"/>
            </a:solidFill>
            <a:miter lim="800000"/>
            <a:headEnd/>
            <a:tailEnd/>
          </a:ln>
        </p:spPr>
        <p:txBody>
          <a:bodyPr>
            <a:spAutoFit/>
          </a:bodyPr>
          <a:lstStyle/>
          <a:p>
            <a:pPr algn="ctr"/>
            <a:r>
              <a:rPr lang="nl-NL" sz="1000" b="1">
                <a:solidFill>
                  <a:schemeClr val="bg1"/>
                </a:solidFill>
                <a:latin typeface="Verdana" pitchFamily="34" charset="0"/>
              </a:rPr>
              <a:t>COMMISSIE</a:t>
            </a:r>
          </a:p>
          <a:p>
            <a:pPr algn="ctr"/>
            <a:r>
              <a:rPr lang="nl-NL" sz="1000" b="1">
                <a:solidFill>
                  <a:schemeClr val="bg1"/>
                </a:solidFill>
                <a:latin typeface="Verdana" pitchFamily="34" charset="0"/>
              </a:rPr>
              <a:t>VAN</a:t>
            </a:r>
          </a:p>
          <a:p>
            <a:pPr algn="ctr"/>
            <a:r>
              <a:rPr lang="nl-NL" sz="1000" b="1">
                <a:solidFill>
                  <a:schemeClr val="bg1"/>
                </a:solidFill>
                <a:latin typeface="Verdana" pitchFamily="34" charset="0"/>
              </a:rPr>
              <a:t>TOEZICHT</a:t>
            </a:r>
          </a:p>
        </p:txBody>
      </p:sp>
      <p:sp>
        <p:nvSpPr>
          <p:cNvPr id="23561" name="Rectangle 1031"/>
          <p:cNvSpPr>
            <a:spLocks noChangeArrowheads="1"/>
          </p:cNvSpPr>
          <p:nvPr/>
        </p:nvSpPr>
        <p:spPr bwMode="auto">
          <a:xfrm>
            <a:off x="6629400" y="1473200"/>
            <a:ext cx="2120900" cy="4610100"/>
          </a:xfrm>
          <a:prstGeom prst="rect">
            <a:avLst/>
          </a:prstGeom>
          <a:noFill/>
          <a:ln w="3175">
            <a:solidFill>
              <a:srgbClr val="003399"/>
            </a:solidFill>
            <a:prstDash val="sysDot"/>
            <a:miter lim="800000"/>
            <a:headEnd/>
            <a:tailEnd/>
          </a:ln>
        </p:spPr>
        <p:txBody>
          <a:bodyPr anchor="ctr"/>
          <a:lstStyle/>
          <a:p>
            <a:endParaRPr lang="en-US">
              <a:solidFill>
                <a:srgbClr val="CC0000"/>
              </a:solidFill>
              <a:latin typeface="Verdana" pitchFamily="34" charset="0"/>
            </a:endParaRPr>
          </a:p>
        </p:txBody>
      </p:sp>
      <p:graphicFrame>
        <p:nvGraphicFramePr>
          <p:cNvPr id="23644" name="Group 92"/>
          <p:cNvGraphicFramePr>
            <a:graphicFrameLocks noGrp="1"/>
          </p:cNvGraphicFramePr>
          <p:nvPr/>
        </p:nvGraphicFramePr>
        <p:xfrm>
          <a:off x="1763713" y="1503363"/>
          <a:ext cx="4556125" cy="1250370"/>
        </p:xfrm>
        <a:graphic>
          <a:graphicData uri="http://schemas.openxmlformats.org/drawingml/2006/table">
            <a:tbl>
              <a:tblPr/>
              <a:tblGrid>
                <a:gridCol w="1079500"/>
                <a:gridCol w="1944687"/>
                <a:gridCol w="1531938"/>
              </a:tblGrid>
              <a:tr h="2063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Voorzitter:</a:t>
                      </a:r>
                    </a:p>
                  </a:txBody>
                  <a:tcPr marL="36000" marR="0" marT="36000" marB="3600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mw. Ir. K. Visser</a:t>
                      </a:r>
                    </a:p>
                  </a:txBody>
                  <a:tcPr marL="36000" marR="0" marT="36000" marB="3600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(RWS DUT)</a:t>
                      </a:r>
                    </a:p>
                  </a:txBody>
                  <a:tcPr marL="36000" marR="0" marT="36000" marB="3600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5159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Secretaris:</a:t>
                      </a:r>
                    </a:p>
                  </a:txBody>
                  <a:tcPr marL="36000" marR="0" marT="36000" marB="3600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dhr. J.R. Stam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(tot nov. 2011)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dhr. M.K. Kammeijer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(vanaf nov 2011)</a:t>
                      </a:r>
                    </a:p>
                  </a:txBody>
                  <a:tcPr marL="36000" marR="0" marT="36000" marB="3600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(VvV)</a:t>
                      </a:r>
                    </a:p>
                  </a:txBody>
                  <a:tcPr marL="36000" marR="0" marT="36000" marB="3600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47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Penningmeester:</a:t>
                      </a:r>
                    </a:p>
                  </a:txBody>
                  <a:tcPr marL="36000" marR="0" marT="36000" marB="3600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dhr. M.J.H. van der Kuijl</a:t>
                      </a:r>
                    </a:p>
                  </a:txBody>
                  <a:tcPr marL="36000" marR="0" marT="36000" marB="3600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(EVO, TLN &amp; KNV)</a:t>
                      </a:r>
                    </a:p>
                  </a:txBody>
                  <a:tcPr marL="36000" marR="0" marT="36000" marB="3600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63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Adviseur:</a:t>
                      </a:r>
                    </a:p>
                  </a:txBody>
                  <a:tcPr marL="36000" marR="0" marT="36000" marB="36000"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dhr. J.C. van Hees</a:t>
                      </a:r>
                    </a:p>
                  </a:txBody>
                  <a:tcPr marL="36000" marR="0" marT="36000" marB="3600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(RWS VCNL)</a:t>
                      </a:r>
                    </a:p>
                  </a:txBody>
                  <a:tcPr marL="36000" marR="0" marT="36000" marB="36000"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591" name="Group 471"/>
          <p:cNvGraphicFramePr>
            <a:graphicFrameLocks noGrp="1"/>
          </p:cNvGraphicFramePr>
          <p:nvPr/>
        </p:nvGraphicFramePr>
        <p:xfrm>
          <a:off x="1763713" y="2860675"/>
          <a:ext cx="4556125" cy="387840"/>
        </p:xfrm>
        <a:graphic>
          <a:graphicData uri="http://schemas.openxmlformats.org/drawingml/2006/table">
            <a:tbl>
              <a:tblPr/>
              <a:tblGrid>
                <a:gridCol w="1079500"/>
                <a:gridCol w="1944687"/>
                <a:gridCol w="1531938"/>
              </a:tblGrid>
              <a:tr h="1857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Hoofd:</a:t>
                      </a:r>
                    </a:p>
                  </a:txBody>
                  <a:tcPr marL="36000" marR="0" marT="36000" marB="3600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dhr. E. Hoekstra</a:t>
                      </a:r>
                    </a:p>
                  </a:txBody>
                  <a:tcPr marL="36000" marR="0" marT="36000" marB="3600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(RWS VCNL)</a:t>
                      </a:r>
                    </a:p>
                  </a:txBody>
                  <a:tcPr marL="36000" marR="0" marT="36000" marB="3600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1587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Secretariaat:</a:t>
                      </a:r>
                    </a:p>
                  </a:txBody>
                  <a:tcPr marL="36000" marR="0" marT="36000" marB="36000"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mw. R. Carhuapoma</a:t>
                      </a:r>
                    </a:p>
                  </a:txBody>
                  <a:tcPr marL="36000" marR="0" marT="36000" marB="3600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(RWS VCNL)</a:t>
                      </a:r>
                    </a:p>
                  </a:txBody>
                  <a:tcPr marL="36000" marR="0" marT="36000" marB="36000"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3650" name="Group 98"/>
          <p:cNvGraphicFramePr>
            <a:graphicFrameLocks noGrp="1"/>
          </p:cNvGraphicFramePr>
          <p:nvPr/>
        </p:nvGraphicFramePr>
        <p:xfrm>
          <a:off x="1763713" y="3319463"/>
          <a:ext cx="4551362" cy="2740644"/>
        </p:xfrm>
        <a:graphic>
          <a:graphicData uri="http://schemas.openxmlformats.org/drawingml/2006/table">
            <a:tbl>
              <a:tblPr/>
              <a:tblGrid>
                <a:gridCol w="1079500"/>
                <a:gridCol w="1944687"/>
                <a:gridCol w="1527175"/>
              </a:tblGrid>
              <a:tr h="1984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Voorzitter:</a:t>
                      </a:r>
                    </a:p>
                  </a:txBody>
                  <a:tcPr marL="36000" marR="0" marT="36000" marB="3600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dhr. R.G. Kobus (tot feb.2011)</a:t>
                      </a:r>
                    </a:p>
                  </a:txBody>
                  <a:tcPr marL="36000" marR="0" marT="36000" marB="3600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(Achmea/Centraal Beheer)</a:t>
                      </a:r>
                    </a:p>
                  </a:txBody>
                  <a:tcPr marL="36000" marR="0" marT="36000" marB="3600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20002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3399"/>
                        </a:solidFill>
                        <a:effectLst/>
                        <a:latin typeface="Verdana" pitchFamily="34" charset="0"/>
                      </a:endParaRPr>
                    </a:p>
                  </a:txBody>
                  <a:tcPr marL="36000" marR="0" marT="36000" marB="3600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dhr. R. Aarse (vanaf feb. 2011)</a:t>
                      </a:r>
                    </a:p>
                  </a:txBody>
                  <a:tcPr marL="36000" marR="0" marT="36000" marB="3600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(TLN)</a:t>
                      </a:r>
                    </a:p>
                  </a:txBody>
                  <a:tcPr marL="36000" marR="0" marT="36000" marB="3600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984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Lid:</a:t>
                      </a:r>
                    </a:p>
                  </a:txBody>
                  <a:tcPr marL="36000" marR="0" marT="36000" marB="3600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dhr. G. Brink</a:t>
                      </a:r>
                    </a:p>
                  </a:txBody>
                  <a:tcPr marL="36000" marR="0" marT="36000" marB="3600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(Centraal beheer)</a:t>
                      </a:r>
                    </a:p>
                  </a:txBody>
                  <a:tcPr marL="36000" marR="0" marT="36000" marB="3600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984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Lid:</a:t>
                      </a:r>
                    </a:p>
                  </a:txBody>
                  <a:tcPr marL="36000" marR="0" marT="36000" marB="3600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dhr. M. Zuidgeest</a:t>
                      </a:r>
                    </a:p>
                  </a:txBody>
                  <a:tcPr marL="36000" marR="0" marT="36000" marB="3600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(STI)</a:t>
                      </a:r>
                    </a:p>
                  </a:txBody>
                  <a:tcPr marL="36000" marR="0" marT="36000" marB="3600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000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Lid:</a:t>
                      </a:r>
                    </a:p>
                  </a:txBody>
                  <a:tcPr marL="36000" marR="0" marT="36000" marB="3600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dhr. R. de Bruijn</a:t>
                      </a:r>
                    </a:p>
                  </a:txBody>
                  <a:tcPr marL="36000" marR="0" marT="36000" marB="3600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(ANWB)</a:t>
                      </a:r>
                    </a:p>
                  </a:txBody>
                  <a:tcPr marL="36000" marR="0" marT="36000" marB="3600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889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Lid:</a:t>
                      </a:r>
                    </a:p>
                  </a:txBody>
                  <a:tcPr marL="36000" marR="0" marT="36000" marB="3600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mw. I. Huffener</a:t>
                      </a:r>
                    </a:p>
                  </a:txBody>
                  <a:tcPr marL="36000" marR="0" marT="36000" marB="3600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(VBS)</a:t>
                      </a:r>
                    </a:p>
                  </a:txBody>
                  <a:tcPr marL="36000" marR="0" marT="36000" marB="3600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Lid:</a:t>
                      </a:r>
                    </a:p>
                  </a:txBody>
                  <a:tcPr marL="36000" marR="0" marT="36000" marB="3600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dhr. H. van Douwe</a:t>
                      </a:r>
                    </a:p>
                  </a:txBody>
                  <a:tcPr marL="36000" marR="0" marT="36000" marB="3600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(RWS CD)</a:t>
                      </a:r>
                    </a:p>
                  </a:txBody>
                  <a:tcPr marL="36000" marR="0" marT="36000" marB="3600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Lid:</a:t>
                      </a:r>
                    </a:p>
                  </a:txBody>
                  <a:tcPr marL="36000" marR="0" marT="36000" marB="3600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dhr. R. Kuijs</a:t>
                      </a:r>
                    </a:p>
                  </a:txBody>
                  <a:tcPr marL="36000" marR="0" marT="36000" marB="3600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(VHD / CMV)</a:t>
                      </a:r>
                    </a:p>
                  </a:txBody>
                  <a:tcPr marL="36000" marR="0" marT="36000" marB="3600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Lid:</a:t>
                      </a:r>
                    </a:p>
                  </a:txBody>
                  <a:tcPr marL="36000" marR="0" marT="36000" marB="3600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dhr. J. van Barneveld</a:t>
                      </a:r>
                    </a:p>
                  </a:txBody>
                  <a:tcPr marL="36000" marR="0" marT="36000" marB="3600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(KLPD)</a:t>
                      </a:r>
                    </a:p>
                  </a:txBody>
                  <a:tcPr marL="36000" marR="0" marT="36000" marB="3600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889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Lid:</a:t>
                      </a:r>
                    </a:p>
                  </a:txBody>
                  <a:tcPr marL="36000" marR="0" marT="36000" marB="3600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dhr. K. Zandbergen</a:t>
                      </a:r>
                    </a:p>
                  </a:txBody>
                  <a:tcPr marL="36000" marR="0" marT="36000" marB="3600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(Politie Rotterdam)</a:t>
                      </a:r>
                    </a:p>
                  </a:txBody>
                  <a:tcPr marL="36000" marR="0" marT="36000" marB="3600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920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Lid:</a:t>
                      </a:r>
                    </a:p>
                  </a:txBody>
                  <a:tcPr marL="36000" marR="0" marT="36000" marB="3600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dhr. E. Hoekstra</a:t>
                      </a:r>
                    </a:p>
                  </a:txBody>
                  <a:tcPr marL="36000" marR="0" marT="36000" marB="3600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(RWS VCNL)</a:t>
                      </a:r>
                    </a:p>
                  </a:txBody>
                  <a:tcPr marL="36000" marR="0" marT="36000" marB="3600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889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Lid:</a:t>
                      </a:r>
                    </a:p>
                  </a:txBody>
                  <a:tcPr marL="36000" marR="0" marT="36000" marB="3600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dhr. W. Rozendal</a:t>
                      </a:r>
                    </a:p>
                  </a:txBody>
                  <a:tcPr marL="36000" marR="0" marT="36000" marB="3600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(RWS VCNL)</a:t>
                      </a:r>
                    </a:p>
                  </a:txBody>
                  <a:tcPr marL="36000" marR="0" marT="36000" marB="3600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905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Lid:</a:t>
                      </a:r>
                    </a:p>
                  </a:txBody>
                  <a:tcPr marL="36000" marR="0" marT="36000" marB="3600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Mw. S. Kern - Steyfkens</a:t>
                      </a:r>
                    </a:p>
                  </a:txBody>
                  <a:tcPr marL="36000" marR="0" marT="36000" marB="3600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800" b="0" i="0" u="none" strike="noStrike" cap="none" normalizeH="0" baseline="0" smtClean="0">
                          <a:ln>
                            <a:noFill/>
                          </a:ln>
                          <a:solidFill>
                            <a:srgbClr val="003399"/>
                          </a:solidFill>
                          <a:effectLst/>
                          <a:latin typeface="Verdana" pitchFamily="34" charset="0"/>
                        </a:rPr>
                        <a:t>(RWS Regio ZN)</a:t>
                      </a:r>
                    </a:p>
                  </a:txBody>
                  <a:tcPr marL="36000" marR="0" marT="36000" marB="3600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188913">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3399"/>
                        </a:solidFill>
                        <a:effectLst/>
                        <a:latin typeface="Verdana" pitchFamily="34" charset="0"/>
                      </a:endParaRPr>
                    </a:p>
                  </a:txBody>
                  <a:tcPr marL="36000" marR="0" marT="36000" marB="36000"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3399"/>
                        </a:solidFill>
                        <a:effectLst/>
                        <a:latin typeface="Verdana" pitchFamily="34" charset="0"/>
                      </a:endParaRPr>
                    </a:p>
                  </a:txBody>
                  <a:tcPr marL="36000" marR="0" marT="36000" marB="3600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3399"/>
                        </a:solidFill>
                        <a:effectLst/>
                        <a:latin typeface="Verdana" pitchFamily="34" charset="0"/>
                      </a:endParaRPr>
                    </a:p>
                  </a:txBody>
                  <a:tcPr marL="36000" marR="0" marT="36000" marB="36000"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637" name="Rectangle 316"/>
          <p:cNvSpPr>
            <a:spLocks noChangeArrowheads="1"/>
          </p:cNvSpPr>
          <p:nvPr/>
        </p:nvSpPr>
        <p:spPr bwMode="auto">
          <a:xfrm>
            <a:off x="1674813" y="1493838"/>
            <a:ext cx="69850" cy="1287462"/>
          </a:xfrm>
          <a:prstGeom prst="rect">
            <a:avLst/>
          </a:prstGeom>
          <a:solidFill>
            <a:srgbClr val="000099"/>
          </a:solidFill>
          <a:ln w="9525">
            <a:noFill/>
            <a:miter lim="800000"/>
            <a:headEnd/>
            <a:tailEnd/>
          </a:ln>
        </p:spPr>
        <p:txBody>
          <a:bodyPr wrap="none" anchor="ctr"/>
          <a:lstStyle/>
          <a:p>
            <a:pPr algn="ctr"/>
            <a:endParaRPr lang="en-US">
              <a:solidFill>
                <a:srgbClr val="000099"/>
              </a:solidFill>
            </a:endParaRPr>
          </a:p>
        </p:txBody>
      </p:sp>
      <p:sp>
        <p:nvSpPr>
          <p:cNvPr id="23638" name="Rectangle 317"/>
          <p:cNvSpPr>
            <a:spLocks noChangeArrowheads="1"/>
          </p:cNvSpPr>
          <p:nvPr/>
        </p:nvSpPr>
        <p:spPr bwMode="auto">
          <a:xfrm flipH="1">
            <a:off x="1673225" y="2860675"/>
            <a:ext cx="71438" cy="395288"/>
          </a:xfrm>
          <a:prstGeom prst="rect">
            <a:avLst/>
          </a:prstGeom>
          <a:solidFill>
            <a:srgbClr val="000099"/>
          </a:solidFill>
          <a:ln w="9525">
            <a:noFill/>
            <a:miter lim="800000"/>
            <a:headEnd/>
            <a:tailEnd/>
          </a:ln>
        </p:spPr>
        <p:txBody>
          <a:bodyPr wrap="none" anchor="ctr"/>
          <a:lstStyle/>
          <a:p>
            <a:pPr algn="ctr"/>
            <a:endParaRPr lang="en-US">
              <a:solidFill>
                <a:srgbClr val="000099"/>
              </a:solidFill>
            </a:endParaRPr>
          </a:p>
        </p:txBody>
      </p:sp>
      <p:sp>
        <p:nvSpPr>
          <p:cNvPr id="23639" name="Rectangle 318"/>
          <p:cNvSpPr>
            <a:spLocks noChangeArrowheads="1"/>
          </p:cNvSpPr>
          <p:nvPr/>
        </p:nvSpPr>
        <p:spPr bwMode="auto">
          <a:xfrm flipH="1">
            <a:off x="1674813" y="3327400"/>
            <a:ext cx="74612" cy="2632075"/>
          </a:xfrm>
          <a:prstGeom prst="rect">
            <a:avLst/>
          </a:prstGeom>
          <a:solidFill>
            <a:srgbClr val="000099"/>
          </a:solidFill>
          <a:ln w="9525">
            <a:noFill/>
            <a:miter lim="800000"/>
            <a:headEnd/>
            <a:tailEnd/>
          </a:ln>
        </p:spPr>
        <p:txBody>
          <a:bodyPr wrap="none" anchor="ctr"/>
          <a:lstStyle/>
          <a:p>
            <a:pPr algn="ctr"/>
            <a:endParaRPr lang="en-US">
              <a:solidFill>
                <a:srgbClr val="000099"/>
              </a:solidFill>
            </a:endParaRPr>
          </a:p>
        </p:txBody>
      </p:sp>
      <p:pic>
        <p:nvPicPr>
          <p:cNvPr id="23641" name="Picture 94" descr="Stichting Incident Management">
            <a:hlinkClick r:id="rId3" tooltip="Stichting Incident Management"/>
          </p:cNvPr>
          <p:cNvPicPr>
            <a:picLocks noChangeAspect="1" noChangeArrowheads="1"/>
          </p:cNvPicPr>
          <p:nvPr/>
        </p:nvPicPr>
        <p:blipFill>
          <a:blip r:embed="rId4"/>
          <a:srcRect/>
          <a:stretch>
            <a:fillRect/>
          </a:stretch>
        </p:blipFill>
        <p:spPr bwMode="auto">
          <a:xfrm>
            <a:off x="6746875" y="568325"/>
            <a:ext cx="19050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5" name="Rectangle 4"/>
          <p:cNvSpPr>
            <a:spLocks noChangeArrowheads="1"/>
          </p:cNvSpPr>
          <p:nvPr/>
        </p:nvSpPr>
        <p:spPr bwMode="auto">
          <a:xfrm>
            <a:off x="330200" y="533400"/>
            <a:ext cx="6019800" cy="638175"/>
          </a:xfrm>
          <a:prstGeom prst="rect">
            <a:avLst/>
          </a:prstGeom>
          <a:solidFill>
            <a:srgbClr val="00CC00"/>
          </a:solidFill>
          <a:ln w="3175">
            <a:solidFill>
              <a:srgbClr val="003399"/>
            </a:solidFill>
            <a:prstDash val="sysDot"/>
            <a:miter lim="800000"/>
            <a:headEnd/>
            <a:tailEnd/>
          </a:ln>
        </p:spPr>
        <p:txBody>
          <a:bodyPr anchor="ctr"/>
          <a:lstStyle/>
          <a:p>
            <a:r>
              <a:rPr lang="en-US">
                <a:solidFill>
                  <a:srgbClr val="003399"/>
                </a:solidFill>
                <a:latin typeface="Verdana" pitchFamily="34" charset="0"/>
              </a:rPr>
              <a:t>Incidentregistraties</a:t>
            </a:r>
          </a:p>
        </p:txBody>
      </p:sp>
      <p:sp>
        <p:nvSpPr>
          <p:cNvPr id="7226" name="Rectangle 5"/>
          <p:cNvSpPr>
            <a:spLocks noChangeArrowheads="1"/>
          </p:cNvSpPr>
          <p:nvPr/>
        </p:nvSpPr>
        <p:spPr bwMode="auto">
          <a:xfrm>
            <a:off x="6642100" y="533400"/>
            <a:ext cx="2114550" cy="638175"/>
          </a:xfrm>
          <a:prstGeom prst="rect">
            <a:avLst/>
          </a:prstGeom>
          <a:noFill/>
          <a:ln w="3175">
            <a:solidFill>
              <a:srgbClr val="003399"/>
            </a:solidFill>
            <a:prstDash val="sysDot"/>
            <a:miter lim="800000"/>
            <a:headEnd/>
            <a:tailEnd/>
          </a:ln>
        </p:spPr>
        <p:txBody>
          <a:bodyPr anchor="ctr"/>
          <a:lstStyle/>
          <a:p>
            <a:endParaRPr lang="en-US">
              <a:solidFill>
                <a:srgbClr val="CC0000"/>
              </a:solidFill>
              <a:latin typeface="Verdana" pitchFamily="34" charset="0"/>
            </a:endParaRPr>
          </a:p>
        </p:txBody>
      </p:sp>
      <p:sp>
        <p:nvSpPr>
          <p:cNvPr id="7227" name="Rectangle 6"/>
          <p:cNvSpPr>
            <a:spLocks noChangeArrowheads="1"/>
          </p:cNvSpPr>
          <p:nvPr/>
        </p:nvSpPr>
        <p:spPr bwMode="auto">
          <a:xfrm>
            <a:off x="330200" y="1473200"/>
            <a:ext cx="8418513" cy="1595438"/>
          </a:xfrm>
          <a:prstGeom prst="rect">
            <a:avLst/>
          </a:prstGeom>
          <a:noFill/>
          <a:ln w="3175">
            <a:solidFill>
              <a:srgbClr val="003399"/>
            </a:solidFill>
            <a:prstDash val="sysDot"/>
            <a:miter lim="800000"/>
            <a:headEnd/>
            <a:tailEnd/>
          </a:ln>
        </p:spPr>
        <p:txBody>
          <a:bodyPr anchor="ctr"/>
          <a:lstStyle/>
          <a:p>
            <a:endParaRPr lang="en-US">
              <a:solidFill>
                <a:srgbClr val="CC0000"/>
              </a:solidFill>
              <a:latin typeface="Verdana" pitchFamily="34" charset="0"/>
            </a:endParaRPr>
          </a:p>
        </p:txBody>
      </p:sp>
      <p:sp>
        <p:nvSpPr>
          <p:cNvPr id="7228" name="Text Box 12"/>
          <p:cNvSpPr txBox="1">
            <a:spLocks noChangeArrowheads="1"/>
          </p:cNvSpPr>
          <p:nvPr/>
        </p:nvSpPr>
        <p:spPr bwMode="auto">
          <a:xfrm>
            <a:off x="6654800" y="6362700"/>
            <a:ext cx="2057400" cy="214313"/>
          </a:xfrm>
          <a:prstGeom prst="rect">
            <a:avLst/>
          </a:prstGeom>
          <a:noFill/>
          <a:ln w="9525">
            <a:noFill/>
            <a:miter lim="800000"/>
            <a:headEnd/>
            <a:tailEnd/>
          </a:ln>
        </p:spPr>
        <p:txBody>
          <a:bodyPr>
            <a:spAutoFit/>
          </a:bodyPr>
          <a:lstStyle/>
          <a:p>
            <a:pPr algn="ctr">
              <a:spcBef>
                <a:spcPct val="50000"/>
              </a:spcBef>
            </a:pPr>
            <a:r>
              <a:rPr lang="nl-NL" sz="800">
                <a:solidFill>
                  <a:srgbClr val="000099"/>
                </a:solidFill>
                <a:latin typeface="Verdana" pitchFamily="34" charset="0"/>
              </a:rPr>
              <a:t>Jaarrapport STIMVA 2011</a:t>
            </a:r>
          </a:p>
        </p:txBody>
      </p:sp>
      <p:sp>
        <p:nvSpPr>
          <p:cNvPr id="7229" name="Text Box 22"/>
          <p:cNvSpPr txBox="1">
            <a:spLocks noChangeArrowheads="1"/>
          </p:cNvSpPr>
          <p:nvPr/>
        </p:nvSpPr>
        <p:spPr bwMode="auto">
          <a:xfrm>
            <a:off x="4071938" y="6357938"/>
            <a:ext cx="990600" cy="214312"/>
          </a:xfrm>
          <a:prstGeom prst="rect">
            <a:avLst/>
          </a:prstGeom>
          <a:noFill/>
          <a:ln w="9525">
            <a:noFill/>
            <a:miter lim="800000"/>
            <a:headEnd/>
            <a:tailEnd/>
          </a:ln>
        </p:spPr>
        <p:txBody>
          <a:bodyPr>
            <a:spAutoFit/>
          </a:bodyPr>
          <a:lstStyle/>
          <a:p>
            <a:pPr algn="ctr">
              <a:spcBef>
                <a:spcPct val="50000"/>
              </a:spcBef>
            </a:pPr>
            <a:r>
              <a:rPr lang="nl-NL" sz="800" dirty="0" smtClean="0">
                <a:solidFill>
                  <a:srgbClr val="333399"/>
                </a:solidFill>
                <a:latin typeface="Verdana" pitchFamily="34" charset="0"/>
              </a:rPr>
              <a:t>Pagina 5</a:t>
            </a:r>
            <a:endParaRPr lang="nl-NL" sz="800" dirty="0">
              <a:solidFill>
                <a:srgbClr val="333399"/>
              </a:solidFill>
              <a:latin typeface="Verdana" pitchFamily="34" charset="0"/>
            </a:endParaRPr>
          </a:p>
        </p:txBody>
      </p:sp>
      <p:sp>
        <p:nvSpPr>
          <p:cNvPr id="7230" name="Text Box 23"/>
          <p:cNvSpPr txBox="1">
            <a:spLocks noChangeArrowheads="1"/>
          </p:cNvSpPr>
          <p:nvPr/>
        </p:nvSpPr>
        <p:spPr bwMode="auto">
          <a:xfrm>
            <a:off x="381000" y="1476375"/>
            <a:ext cx="8294688" cy="746125"/>
          </a:xfrm>
          <a:prstGeom prst="rect">
            <a:avLst/>
          </a:prstGeom>
          <a:noFill/>
          <a:ln w="9525">
            <a:noFill/>
            <a:miter lim="800000"/>
            <a:headEnd/>
            <a:tailEnd/>
          </a:ln>
        </p:spPr>
        <p:txBody>
          <a:bodyPr>
            <a:spAutoFit/>
          </a:bodyPr>
          <a:lstStyle/>
          <a:p>
            <a:pPr algn="just" eaLnBrk="0" hangingPunct="0">
              <a:lnSpc>
                <a:spcPct val="120000"/>
              </a:lnSpc>
            </a:pPr>
            <a:r>
              <a:rPr lang="nl-NL" sz="900">
                <a:solidFill>
                  <a:srgbClr val="003399"/>
                </a:solidFill>
                <a:latin typeface="Verdana" pitchFamily="34" charset="0"/>
              </a:rPr>
              <a:t>Het aantal geregistreerde incidentmeldingen daalde in 2011, in vergelijking tot 2010, ongeveer met 7% tot een totaal van 4.799 incidenten. Bij 3.743 meldingen was er sprake van gestrande voertuigen, in 1030 meldingen betrof het een ongevalsmelding en van 26 meldingen is geen (volledige) registratie van het incidenttype geregistreerd. </a:t>
            </a:r>
          </a:p>
          <a:p>
            <a:pPr algn="just" eaLnBrk="0" hangingPunct="0">
              <a:lnSpc>
                <a:spcPct val="120000"/>
              </a:lnSpc>
            </a:pPr>
            <a:endParaRPr lang="nl-NL" sz="900">
              <a:solidFill>
                <a:srgbClr val="003399"/>
              </a:solidFill>
              <a:latin typeface="Verdana" pitchFamily="34" charset="0"/>
            </a:endParaRPr>
          </a:p>
        </p:txBody>
      </p:sp>
      <p:pic>
        <p:nvPicPr>
          <p:cNvPr id="7231" name="Picture 48" descr="Stichting Incident Management">
            <a:hlinkClick r:id="rId4" tooltip="Stichting Incident Management"/>
          </p:cNvPr>
          <p:cNvPicPr>
            <a:picLocks noChangeAspect="1" noChangeArrowheads="1"/>
          </p:cNvPicPr>
          <p:nvPr/>
        </p:nvPicPr>
        <p:blipFill>
          <a:blip r:embed="rId5"/>
          <a:srcRect/>
          <a:stretch>
            <a:fillRect/>
          </a:stretch>
        </p:blipFill>
        <p:spPr bwMode="auto">
          <a:xfrm>
            <a:off x="6746875" y="568325"/>
            <a:ext cx="1905000" cy="571500"/>
          </a:xfrm>
          <a:prstGeom prst="rect">
            <a:avLst/>
          </a:prstGeom>
          <a:noFill/>
          <a:ln w="9525">
            <a:noFill/>
            <a:miter lim="800000"/>
            <a:headEnd/>
            <a:tailEnd/>
          </a:ln>
        </p:spPr>
      </p:pic>
      <p:graphicFrame>
        <p:nvGraphicFramePr>
          <p:cNvPr id="7224" name="Object 56"/>
          <p:cNvGraphicFramePr>
            <a:graphicFrameLocks noChangeAspect="1"/>
          </p:cNvGraphicFramePr>
          <p:nvPr/>
        </p:nvGraphicFramePr>
        <p:xfrm>
          <a:off x="288925" y="3265488"/>
          <a:ext cx="4105275" cy="2624137"/>
        </p:xfrm>
        <a:graphic>
          <a:graphicData uri="http://schemas.openxmlformats.org/presentationml/2006/ole">
            <mc:AlternateContent xmlns:mc="http://schemas.openxmlformats.org/markup-compatibility/2006">
              <mc:Choice xmlns:v="urn:schemas-microsoft-com:vml" Requires="v">
                <p:oleObj spid="_x0000_s7227" name="Chart" r:id="rId6" imgW="4800672" imgH="3067092" progId="Excel.Chart.8">
                  <p:embed/>
                </p:oleObj>
              </mc:Choice>
              <mc:Fallback>
                <p:oleObj name="Chart" r:id="rId6" imgW="4800672" imgH="3067092" progId="Excel.Chart.8">
                  <p:embed/>
                  <p:pic>
                    <p:nvPicPr>
                      <p:cNvPr id="0"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925" y="3265488"/>
                        <a:ext cx="4105275" cy="262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232" name="Picture 68"/>
          <p:cNvPicPr>
            <a:picLocks noChangeAspect="1" noChangeArrowheads="1"/>
          </p:cNvPicPr>
          <p:nvPr/>
        </p:nvPicPr>
        <p:blipFill>
          <a:blip r:embed="rId8"/>
          <a:srcRect/>
          <a:stretch>
            <a:fillRect/>
          </a:stretch>
        </p:blipFill>
        <p:spPr bwMode="auto">
          <a:xfrm>
            <a:off x="4500563" y="3244850"/>
            <a:ext cx="4313237" cy="2652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9" name="Text Box 26"/>
          <p:cNvSpPr txBox="1">
            <a:spLocks noChangeArrowheads="1"/>
          </p:cNvSpPr>
          <p:nvPr/>
        </p:nvSpPr>
        <p:spPr bwMode="auto">
          <a:xfrm>
            <a:off x="6732588" y="5589588"/>
            <a:ext cx="2160587" cy="501650"/>
          </a:xfrm>
          <a:prstGeom prst="rect">
            <a:avLst/>
          </a:prstGeom>
          <a:solidFill>
            <a:schemeClr val="bg1"/>
          </a:solidFill>
          <a:ln w="9525">
            <a:noFill/>
            <a:miter lim="800000"/>
            <a:headEnd/>
            <a:tailEnd/>
          </a:ln>
        </p:spPr>
        <p:txBody>
          <a:bodyPr>
            <a:spAutoFit/>
          </a:bodyPr>
          <a:lstStyle/>
          <a:p>
            <a:pPr>
              <a:spcBef>
                <a:spcPct val="50000"/>
              </a:spcBef>
            </a:pPr>
            <a:r>
              <a:rPr lang="nl-NL" sz="900" i="1">
                <a:solidFill>
                  <a:srgbClr val="333399"/>
                </a:solidFill>
                <a:latin typeface="Verdana" pitchFamily="34" charset="0"/>
              </a:rPr>
              <a:t>Ontwikkeling uitgevoerde bergingswerkzaamheden 2005-2011</a:t>
            </a:r>
          </a:p>
        </p:txBody>
      </p:sp>
      <p:sp>
        <p:nvSpPr>
          <p:cNvPr id="9270" name="Rectangle 7"/>
          <p:cNvSpPr>
            <a:spLocks noChangeArrowheads="1"/>
          </p:cNvSpPr>
          <p:nvPr/>
        </p:nvSpPr>
        <p:spPr bwMode="auto">
          <a:xfrm>
            <a:off x="330200" y="533400"/>
            <a:ext cx="6019800" cy="638175"/>
          </a:xfrm>
          <a:prstGeom prst="rect">
            <a:avLst/>
          </a:prstGeom>
          <a:solidFill>
            <a:srgbClr val="00CC00"/>
          </a:solidFill>
          <a:ln w="3175">
            <a:solidFill>
              <a:srgbClr val="003399"/>
            </a:solidFill>
            <a:prstDash val="sysDot"/>
            <a:miter lim="800000"/>
            <a:headEnd/>
            <a:tailEnd/>
          </a:ln>
        </p:spPr>
        <p:txBody>
          <a:bodyPr anchor="ctr"/>
          <a:lstStyle/>
          <a:p>
            <a:r>
              <a:rPr lang="en-US">
                <a:solidFill>
                  <a:srgbClr val="003399"/>
                </a:solidFill>
                <a:latin typeface="Verdana" pitchFamily="34" charset="0"/>
              </a:rPr>
              <a:t>Bergingen</a:t>
            </a:r>
          </a:p>
        </p:txBody>
      </p:sp>
      <p:sp>
        <p:nvSpPr>
          <p:cNvPr id="9271" name="Rectangle 8"/>
          <p:cNvSpPr>
            <a:spLocks noChangeArrowheads="1"/>
          </p:cNvSpPr>
          <p:nvPr/>
        </p:nvSpPr>
        <p:spPr bwMode="auto">
          <a:xfrm>
            <a:off x="6642100" y="533400"/>
            <a:ext cx="2114550" cy="638175"/>
          </a:xfrm>
          <a:prstGeom prst="rect">
            <a:avLst/>
          </a:prstGeom>
          <a:noFill/>
          <a:ln w="3175">
            <a:solidFill>
              <a:srgbClr val="003399"/>
            </a:solidFill>
            <a:prstDash val="sysDot"/>
            <a:miter lim="800000"/>
            <a:headEnd/>
            <a:tailEnd/>
          </a:ln>
        </p:spPr>
        <p:txBody>
          <a:bodyPr anchor="ctr"/>
          <a:lstStyle/>
          <a:p>
            <a:endParaRPr lang="en-US">
              <a:solidFill>
                <a:srgbClr val="CC0000"/>
              </a:solidFill>
              <a:latin typeface="Verdana" pitchFamily="34" charset="0"/>
            </a:endParaRPr>
          </a:p>
        </p:txBody>
      </p:sp>
      <p:sp>
        <p:nvSpPr>
          <p:cNvPr id="9272" name="Rectangle 9"/>
          <p:cNvSpPr>
            <a:spLocks noChangeArrowheads="1"/>
          </p:cNvSpPr>
          <p:nvPr/>
        </p:nvSpPr>
        <p:spPr bwMode="auto">
          <a:xfrm>
            <a:off x="6629400" y="1473200"/>
            <a:ext cx="2120900" cy="1668463"/>
          </a:xfrm>
          <a:prstGeom prst="rect">
            <a:avLst/>
          </a:prstGeom>
          <a:noFill/>
          <a:ln w="3175">
            <a:solidFill>
              <a:srgbClr val="003399"/>
            </a:solidFill>
            <a:prstDash val="sysDot"/>
            <a:miter lim="800000"/>
            <a:headEnd/>
            <a:tailEnd/>
          </a:ln>
        </p:spPr>
        <p:txBody>
          <a:bodyPr anchor="ctr"/>
          <a:lstStyle/>
          <a:p>
            <a:endParaRPr lang="en-US">
              <a:solidFill>
                <a:srgbClr val="CC0000"/>
              </a:solidFill>
              <a:latin typeface="Verdana" pitchFamily="34" charset="0"/>
            </a:endParaRPr>
          </a:p>
        </p:txBody>
      </p:sp>
      <p:sp>
        <p:nvSpPr>
          <p:cNvPr id="9273" name="Rectangle 10"/>
          <p:cNvSpPr>
            <a:spLocks noChangeArrowheads="1"/>
          </p:cNvSpPr>
          <p:nvPr/>
        </p:nvSpPr>
        <p:spPr bwMode="auto">
          <a:xfrm>
            <a:off x="330200" y="1473200"/>
            <a:ext cx="6019800" cy="1668463"/>
          </a:xfrm>
          <a:prstGeom prst="rect">
            <a:avLst/>
          </a:prstGeom>
          <a:noFill/>
          <a:ln w="3175">
            <a:solidFill>
              <a:srgbClr val="003399"/>
            </a:solidFill>
            <a:prstDash val="sysDot"/>
            <a:miter lim="800000"/>
            <a:headEnd/>
            <a:tailEnd/>
          </a:ln>
        </p:spPr>
        <p:txBody>
          <a:bodyPr anchor="ctr"/>
          <a:lstStyle/>
          <a:p>
            <a:endParaRPr lang="en-US">
              <a:solidFill>
                <a:srgbClr val="CC0000"/>
              </a:solidFill>
              <a:latin typeface="Verdana" pitchFamily="34" charset="0"/>
            </a:endParaRPr>
          </a:p>
        </p:txBody>
      </p:sp>
      <p:sp>
        <p:nvSpPr>
          <p:cNvPr id="9274" name="Text Box 11"/>
          <p:cNvSpPr txBox="1">
            <a:spLocks noChangeArrowheads="1"/>
          </p:cNvSpPr>
          <p:nvPr/>
        </p:nvSpPr>
        <p:spPr bwMode="auto">
          <a:xfrm>
            <a:off x="6654800" y="6362700"/>
            <a:ext cx="2057400" cy="214313"/>
          </a:xfrm>
          <a:prstGeom prst="rect">
            <a:avLst/>
          </a:prstGeom>
          <a:noFill/>
          <a:ln w="9525">
            <a:noFill/>
            <a:miter lim="800000"/>
            <a:headEnd/>
            <a:tailEnd/>
          </a:ln>
        </p:spPr>
        <p:txBody>
          <a:bodyPr>
            <a:spAutoFit/>
          </a:bodyPr>
          <a:lstStyle/>
          <a:p>
            <a:pPr algn="ctr">
              <a:spcBef>
                <a:spcPct val="50000"/>
              </a:spcBef>
            </a:pPr>
            <a:r>
              <a:rPr lang="nl-NL" sz="800">
                <a:solidFill>
                  <a:srgbClr val="000099"/>
                </a:solidFill>
                <a:latin typeface="Verdana" pitchFamily="34" charset="0"/>
              </a:rPr>
              <a:t>Jaarrapport STIMVA 2011</a:t>
            </a:r>
          </a:p>
        </p:txBody>
      </p:sp>
      <p:sp>
        <p:nvSpPr>
          <p:cNvPr id="9275" name="Text Box 12"/>
          <p:cNvSpPr txBox="1">
            <a:spLocks noChangeArrowheads="1"/>
          </p:cNvSpPr>
          <p:nvPr/>
        </p:nvSpPr>
        <p:spPr bwMode="auto">
          <a:xfrm>
            <a:off x="4071938" y="6357938"/>
            <a:ext cx="990600" cy="214312"/>
          </a:xfrm>
          <a:prstGeom prst="rect">
            <a:avLst/>
          </a:prstGeom>
          <a:noFill/>
          <a:ln w="9525">
            <a:noFill/>
            <a:miter lim="800000"/>
            <a:headEnd/>
            <a:tailEnd/>
          </a:ln>
        </p:spPr>
        <p:txBody>
          <a:bodyPr>
            <a:spAutoFit/>
          </a:bodyPr>
          <a:lstStyle/>
          <a:p>
            <a:pPr algn="ctr">
              <a:spcBef>
                <a:spcPct val="50000"/>
              </a:spcBef>
            </a:pPr>
            <a:r>
              <a:rPr lang="nl-NL" sz="800" dirty="0">
                <a:solidFill>
                  <a:srgbClr val="333399"/>
                </a:solidFill>
                <a:latin typeface="Verdana" pitchFamily="34" charset="0"/>
              </a:rPr>
              <a:t>Pagina </a:t>
            </a:r>
            <a:r>
              <a:rPr lang="nl-NL" sz="800" dirty="0" smtClean="0">
                <a:solidFill>
                  <a:srgbClr val="333399"/>
                </a:solidFill>
                <a:latin typeface="Verdana" pitchFamily="34" charset="0"/>
              </a:rPr>
              <a:t>6</a:t>
            </a:r>
            <a:endParaRPr lang="nl-NL" sz="800" dirty="0">
              <a:solidFill>
                <a:srgbClr val="333399"/>
              </a:solidFill>
              <a:latin typeface="Verdana" pitchFamily="34" charset="0"/>
            </a:endParaRPr>
          </a:p>
        </p:txBody>
      </p:sp>
      <p:sp>
        <p:nvSpPr>
          <p:cNvPr id="17" name="Rechthoek 16"/>
          <p:cNvSpPr/>
          <p:nvPr/>
        </p:nvSpPr>
        <p:spPr>
          <a:xfrm>
            <a:off x="395288" y="2349500"/>
            <a:ext cx="1152525" cy="72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77" name="Text Box 13"/>
          <p:cNvSpPr txBox="1">
            <a:spLocks noChangeArrowheads="1"/>
          </p:cNvSpPr>
          <p:nvPr/>
        </p:nvSpPr>
        <p:spPr bwMode="auto">
          <a:xfrm>
            <a:off x="381000" y="1471613"/>
            <a:ext cx="5943600" cy="1400175"/>
          </a:xfrm>
          <a:prstGeom prst="rect">
            <a:avLst/>
          </a:prstGeom>
          <a:noFill/>
          <a:ln w="9525">
            <a:noFill/>
            <a:miter lim="800000"/>
            <a:headEnd/>
            <a:tailEnd/>
          </a:ln>
        </p:spPr>
        <p:txBody>
          <a:bodyPr>
            <a:spAutoFit/>
          </a:bodyPr>
          <a:lstStyle/>
          <a:p>
            <a:pPr algn="just" eaLnBrk="0" hangingPunct="0">
              <a:lnSpc>
                <a:spcPct val="120000"/>
              </a:lnSpc>
            </a:pPr>
            <a:r>
              <a:rPr lang="nl-NL" sz="900">
                <a:solidFill>
                  <a:srgbClr val="003399"/>
                </a:solidFill>
                <a:latin typeface="Verdana" pitchFamily="34" charset="0"/>
              </a:rPr>
              <a:t>In 2011 is er 4.717 maal met een bergingsvoertuig uitgereden, hierbij is 2.744 een berging uitgevoerd, waarvan 755 ongevalsbergingen en 2.092 pechverplaatsingen.</a:t>
            </a:r>
          </a:p>
          <a:p>
            <a:pPr algn="just" eaLnBrk="0" hangingPunct="0">
              <a:lnSpc>
                <a:spcPct val="120000"/>
              </a:lnSpc>
            </a:pPr>
            <a:endParaRPr lang="nl-NL" sz="900">
              <a:solidFill>
                <a:srgbClr val="003399"/>
              </a:solidFill>
              <a:latin typeface="Verdana" pitchFamily="34" charset="0"/>
            </a:endParaRPr>
          </a:p>
          <a:p>
            <a:pPr algn="just" eaLnBrk="0" hangingPunct="0">
              <a:lnSpc>
                <a:spcPct val="120000"/>
              </a:lnSpc>
            </a:pPr>
            <a:r>
              <a:rPr lang="nl-NL" sz="900">
                <a:solidFill>
                  <a:srgbClr val="003399"/>
                </a:solidFill>
                <a:latin typeface="Verdana" pitchFamily="34" charset="0"/>
              </a:rPr>
              <a:t>In 1.843 gevallen waarbij de berger is uitgereden is er geen voertuig aangetroffen of heeft er geen berging plaatsgevonden en heeft de melding geresulteerd tot een vergeefse rit.</a:t>
            </a:r>
          </a:p>
          <a:p>
            <a:pPr algn="just" eaLnBrk="0" hangingPunct="0">
              <a:lnSpc>
                <a:spcPct val="120000"/>
              </a:lnSpc>
            </a:pPr>
            <a:r>
              <a:rPr lang="nl-NL" sz="900">
                <a:solidFill>
                  <a:srgbClr val="003399"/>
                </a:solidFill>
                <a:latin typeface="Verdana" pitchFamily="34" charset="0"/>
              </a:rPr>
              <a:t>Een vergeefse rit kan dus betekenen dat er wel ondersteuning is verleend maar dat er geen daadwerkelijke berging is uitgevoerd.</a:t>
            </a:r>
          </a:p>
          <a:p>
            <a:pPr algn="just" eaLnBrk="0" hangingPunct="0">
              <a:lnSpc>
                <a:spcPct val="120000"/>
              </a:lnSpc>
            </a:pPr>
            <a:endParaRPr lang="nl-NL" sz="900">
              <a:solidFill>
                <a:srgbClr val="003399"/>
              </a:solidFill>
              <a:latin typeface="Verdana" pitchFamily="34" charset="0"/>
            </a:endParaRPr>
          </a:p>
        </p:txBody>
      </p:sp>
      <p:pic>
        <p:nvPicPr>
          <p:cNvPr id="9278" name="Picture 49" descr="Stichting Incident Management">
            <a:hlinkClick r:id="rId4" tooltip="Stichting Incident Management"/>
          </p:cNvPr>
          <p:cNvPicPr>
            <a:picLocks noChangeAspect="1" noChangeArrowheads="1"/>
          </p:cNvPicPr>
          <p:nvPr/>
        </p:nvPicPr>
        <p:blipFill>
          <a:blip r:embed="rId5"/>
          <a:srcRect/>
          <a:stretch>
            <a:fillRect/>
          </a:stretch>
        </p:blipFill>
        <p:spPr bwMode="auto">
          <a:xfrm>
            <a:off x="6746875" y="568325"/>
            <a:ext cx="1905000" cy="571500"/>
          </a:xfrm>
          <a:prstGeom prst="rect">
            <a:avLst/>
          </a:prstGeom>
          <a:noFill/>
          <a:ln w="9525">
            <a:noFill/>
            <a:miter lim="800000"/>
            <a:headEnd/>
            <a:tailEnd/>
          </a:ln>
        </p:spPr>
      </p:pic>
      <p:graphicFrame>
        <p:nvGraphicFramePr>
          <p:cNvPr id="9268" name="Object 52"/>
          <p:cNvGraphicFramePr>
            <a:graphicFrameLocks noChangeAspect="1"/>
          </p:cNvGraphicFramePr>
          <p:nvPr/>
        </p:nvGraphicFramePr>
        <p:xfrm>
          <a:off x="6602413" y="3367088"/>
          <a:ext cx="2159000" cy="2159000"/>
        </p:xfrm>
        <a:graphic>
          <a:graphicData uri="http://schemas.openxmlformats.org/presentationml/2006/ole">
            <mc:AlternateContent xmlns:mc="http://schemas.openxmlformats.org/markup-compatibility/2006">
              <mc:Choice xmlns:v="urn:schemas-microsoft-com:vml" Requires="v">
                <p:oleObj spid="_x0000_s9271" name="Chart" r:id="rId6" imgW="3495612" imgH="3495564" progId="Excel.Chart.8">
                  <p:embed/>
                </p:oleObj>
              </mc:Choice>
              <mc:Fallback>
                <p:oleObj name="Chart" r:id="rId6" imgW="3495612" imgH="3495564" progId="Excel.Chart.8">
                  <p:embed/>
                  <p:pic>
                    <p:nvPicPr>
                      <p:cNvPr id="0" name="Picture 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2413" y="3367088"/>
                        <a:ext cx="2159000"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280" name="Picture 65"/>
          <p:cNvPicPr>
            <a:picLocks noChangeAspect="1" noChangeArrowheads="1"/>
          </p:cNvPicPr>
          <p:nvPr/>
        </p:nvPicPr>
        <p:blipFill>
          <a:blip r:embed="rId8"/>
          <a:srcRect/>
          <a:stretch>
            <a:fillRect/>
          </a:stretch>
        </p:blipFill>
        <p:spPr bwMode="auto">
          <a:xfrm>
            <a:off x="285750" y="3284538"/>
            <a:ext cx="6157913" cy="282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9" name="Rectangle 7"/>
          <p:cNvSpPr>
            <a:spLocks noChangeArrowheads="1"/>
          </p:cNvSpPr>
          <p:nvPr/>
        </p:nvSpPr>
        <p:spPr bwMode="auto">
          <a:xfrm>
            <a:off x="330200" y="533400"/>
            <a:ext cx="6019800" cy="638175"/>
          </a:xfrm>
          <a:prstGeom prst="rect">
            <a:avLst/>
          </a:prstGeom>
          <a:solidFill>
            <a:srgbClr val="00CC00"/>
          </a:solidFill>
          <a:ln w="3175">
            <a:solidFill>
              <a:srgbClr val="003399"/>
            </a:solidFill>
            <a:prstDash val="sysDot"/>
            <a:miter lim="800000"/>
            <a:headEnd/>
            <a:tailEnd/>
          </a:ln>
        </p:spPr>
        <p:txBody>
          <a:bodyPr anchor="ctr"/>
          <a:lstStyle/>
          <a:p>
            <a:r>
              <a:rPr lang="en-US">
                <a:solidFill>
                  <a:srgbClr val="003399"/>
                </a:solidFill>
                <a:latin typeface="Verdana" pitchFamily="34" charset="0"/>
              </a:rPr>
              <a:t>Oorzaken vrachtwagenincidenten</a:t>
            </a:r>
          </a:p>
        </p:txBody>
      </p:sp>
      <p:sp>
        <p:nvSpPr>
          <p:cNvPr id="46100" name="Rectangle 8"/>
          <p:cNvSpPr>
            <a:spLocks noChangeArrowheads="1"/>
          </p:cNvSpPr>
          <p:nvPr/>
        </p:nvSpPr>
        <p:spPr bwMode="auto">
          <a:xfrm>
            <a:off x="6642100" y="533400"/>
            <a:ext cx="2114550" cy="638175"/>
          </a:xfrm>
          <a:prstGeom prst="rect">
            <a:avLst/>
          </a:prstGeom>
          <a:noFill/>
          <a:ln w="3175">
            <a:solidFill>
              <a:srgbClr val="003399"/>
            </a:solidFill>
            <a:prstDash val="sysDot"/>
            <a:miter lim="800000"/>
            <a:headEnd/>
            <a:tailEnd/>
          </a:ln>
        </p:spPr>
        <p:txBody>
          <a:bodyPr anchor="ctr"/>
          <a:lstStyle/>
          <a:p>
            <a:endParaRPr lang="en-US">
              <a:solidFill>
                <a:srgbClr val="CC0000"/>
              </a:solidFill>
              <a:latin typeface="Verdana" pitchFamily="34" charset="0"/>
            </a:endParaRPr>
          </a:p>
        </p:txBody>
      </p:sp>
      <p:sp>
        <p:nvSpPr>
          <p:cNvPr id="46101" name="Rectangle 10"/>
          <p:cNvSpPr>
            <a:spLocks noChangeArrowheads="1"/>
          </p:cNvSpPr>
          <p:nvPr/>
        </p:nvSpPr>
        <p:spPr bwMode="auto">
          <a:xfrm>
            <a:off x="330200" y="1473200"/>
            <a:ext cx="8418513" cy="1524000"/>
          </a:xfrm>
          <a:prstGeom prst="rect">
            <a:avLst/>
          </a:prstGeom>
          <a:noFill/>
          <a:ln w="3175">
            <a:solidFill>
              <a:srgbClr val="003399"/>
            </a:solidFill>
            <a:prstDash val="sysDot"/>
            <a:miter lim="800000"/>
            <a:headEnd/>
            <a:tailEnd/>
          </a:ln>
        </p:spPr>
        <p:txBody>
          <a:bodyPr anchor="ctr"/>
          <a:lstStyle/>
          <a:p>
            <a:endParaRPr lang="en-US">
              <a:solidFill>
                <a:srgbClr val="CC0000"/>
              </a:solidFill>
              <a:latin typeface="Verdana" pitchFamily="34" charset="0"/>
            </a:endParaRPr>
          </a:p>
        </p:txBody>
      </p:sp>
      <p:sp>
        <p:nvSpPr>
          <p:cNvPr id="46102" name="Text Box 11"/>
          <p:cNvSpPr txBox="1">
            <a:spLocks noChangeArrowheads="1"/>
          </p:cNvSpPr>
          <p:nvPr/>
        </p:nvSpPr>
        <p:spPr bwMode="auto">
          <a:xfrm>
            <a:off x="6654800" y="6362700"/>
            <a:ext cx="2057400" cy="214313"/>
          </a:xfrm>
          <a:prstGeom prst="rect">
            <a:avLst/>
          </a:prstGeom>
          <a:noFill/>
          <a:ln w="9525">
            <a:noFill/>
            <a:miter lim="800000"/>
            <a:headEnd/>
            <a:tailEnd/>
          </a:ln>
        </p:spPr>
        <p:txBody>
          <a:bodyPr>
            <a:spAutoFit/>
          </a:bodyPr>
          <a:lstStyle/>
          <a:p>
            <a:pPr algn="ctr">
              <a:spcBef>
                <a:spcPct val="50000"/>
              </a:spcBef>
            </a:pPr>
            <a:r>
              <a:rPr lang="nl-NL" sz="800">
                <a:solidFill>
                  <a:srgbClr val="000099"/>
                </a:solidFill>
                <a:latin typeface="Verdana" pitchFamily="34" charset="0"/>
              </a:rPr>
              <a:t>Jaarrapport STIMVA 2011</a:t>
            </a:r>
          </a:p>
        </p:txBody>
      </p:sp>
      <p:sp>
        <p:nvSpPr>
          <p:cNvPr id="46103" name="Text Box 12"/>
          <p:cNvSpPr txBox="1">
            <a:spLocks noChangeArrowheads="1"/>
          </p:cNvSpPr>
          <p:nvPr/>
        </p:nvSpPr>
        <p:spPr bwMode="auto">
          <a:xfrm>
            <a:off x="4071938" y="6357938"/>
            <a:ext cx="990600" cy="214312"/>
          </a:xfrm>
          <a:prstGeom prst="rect">
            <a:avLst/>
          </a:prstGeom>
          <a:noFill/>
          <a:ln w="9525">
            <a:noFill/>
            <a:miter lim="800000"/>
            <a:headEnd/>
            <a:tailEnd/>
          </a:ln>
        </p:spPr>
        <p:txBody>
          <a:bodyPr>
            <a:spAutoFit/>
          </a:bodyPr>
          <a:lstStyle/>
          <a:p>
            <a:pPr algn="ctr">
              <a:spcBef>
                <a:spcPct val="50000"/>
              </a:spcBef>
            </a:pPr>
            <a:r>
              <a:rPr lang="nl-NL" sz="800" dirty="0">
                <a:solidFill>
                  <a:srgbClr val="333399"/>
                </a:solidFill>
                <a:latin typeface="Verdana" pitchFamily="34" charset="0"/>
              </a:rPr>
              <a:t>Pagina </a:t>
            </a:r>
            <a:r>
              <a:rPr lang="nl-NL" sz="800" dirty="0" smtClean="0">
                <a:solidFill>
                  <a:srgbClr val="333399"/>
                </a:solidFill>
                <a:latin typeface="Verdana" pitchFamily="34" charset="0"/>
              </a:rPr>
              <a:t>7</a:t>
            </a:r>
            <a:endParaRPr lang="nl-NL" sz="800" dirty="0">
              <a:solidFill>
                <a:srgbClr val="333399"/>
              </a:solidFill>
              <a:latin typeface="Verdana" pitchFamily="34" charset="0"/>
            </a:endParaRPr>
          </a:p>
        </p:txBody>
      </p:sp>
      <p:sp>
        <p:nvSpPr>
          <p:cNvPr id="46104" name="Text Box 13"/>
          <p:cNvSpPr txBox="1">
            <a:spLocks noChangeArrowheads="1"/>
          </p:cNvSpPr>
          <p:nvPr/>
        </p:nvSpPr>
        <p:spPr bwMode="auto">
          <a:xfrm>
            <a:off x="361950" y="1466850"/>
            <a:ext cx="8313738" cy="473075"/>
          </a:xfrm>
          <a:prstGeom prst="rect">
            <a:avLst/>
          </a:prstGeom>
          <a:noFill/>
          <a:ln w="9525">
            <a:noFill/>
            <a:miter lim="800000"/>
            <a:headEnd/>
            <a:tailEnd/>
          </a:ln>
        </p:spPr>
        <p:txBody>
          <a:bodyPr>
            <a:spAutoFit/>
          </a:bodyPr>
          <a:lstStyle/>
          <a:p>
            <a:pPr algn="just" eaLnBrk="0" hangingPunct="0">
              <a:lnSpc>
                <a:spcPct val="140000"/>
              </a:lnSpc>
            </a:pPr>
            <a:r>
              <a:rPr lang="nl-NL" sz="900">
                <a:solidFill>
                  <a:srgbClr val="333399"/>
                </a:solidFill>
                <a:latin typeface="Verdana" pitchFamily="34" charset="0"/>
              </a:rPr>
              <a:t>De analyse toont aan dat bandenproblemen (25%) de meest voorkomende strandingsoorzaak is. Motorpech en problemen met de aandrijving zijn de daarop volgende oorzaken. Ongevallen met een wederpartij betreft 12% van het aantal meldingen. </a:t>
            </a:r>
          </a:p>
        </p:txBody>
      </p:sp>
      <p:sp>
        <p:nvSpPr>
          <p:cNvPr id="46105" name="Text Box 15"/>
          <p:cNvSpPr txBox="1">
            <a:spLocks noChangeArrowheads="1"/>
          </p:cNvSpPr>
          <p:nvPr/>
        </p:nvSpPr>
        <p:spPr bwMode="auto">
          <a:xfrm>
            <a:off x="7164388" y="3284538"/>
            <a:ext cx="1095375" cy="274637"/>
          </a:xfrm>
          <a:prstGeom prst="rect">
            <a:avLst/>
          </a:prstGeom>
          <a:noFill/>
          <a:ln w="9525">
            <a:noFill/>
            <a:miter lim="800000"/>
            <a:headEnd/>
            <a:tailEnd/>
          </a:ln>
        </p:spPr>
        <p:txBody>
          <a:bodyPr wrap="none">
            <a:spAutoFit/>
          </a:bodyPr>
          <a:lstStyle/>
          <a:p>
            <a:r>
              <a:rPr lang="nl-NL" sz="1200">
                <a:latin typeface="Verdana" pitchFamily="34" charset="0"/>
              </a:rPr>
              <a:t>Nieuwe foto</a:t>
            </a:r>
          </a:p>
        </p:txBody>
      </p:sp>
      <p:pic>
        <p:nvPicPr>
          <p:cNvPr id="46106" name="Picture 17" descr="Stichting Incident Management">
            <a:hlinkClick r:id="rId4" tooltip="Stichting Incident Management"/>
          </p:cNvPr>
          <p:cNvPicPr>
            <a:picLocks noChangeAspect="1" noChangeArrowheads="1"/>
          </p:cNvPicPr>
          <p:nvPr/>
        </p:nvPicPr>
        <p:blipFill>
          <a:blip r:embed="rId5"/>
          <a:srcRect/>
          <a:stretch>
            <a:fillRect/>
          </a:stretch>
        </p:blipFill>
        <p:spPr bwMode="auto">
          <a:xfrm>
            <a:off x="6746875" y="568325"/>
            <a:ext cx="1905000" cy="571500"/>
          </a:xfrm>
          <a:prstGeom prst="rect">
            <a:avLst/>
          </a:prstGeom>
          <a:noFill/>
          <a:ln w="9525">
            <a:noFill/>
            <a:miter lim="800000"/>
            <a:headEnd/>
            <a:tailEnd/>
          </a:ln>
        </p:spPr>
      </p:pic>
      <p:graphicFrame>
        <p:nvGraphicFramePr>
          <p:cNvPr id="46098" name="Object 18"/>
          <p:cNvGraphicFramePr>
            <a:graphicFrameLocks noChangeAspect="1"/>
          </p:cNvGraphicFramePr>
          <p:nvPr/>
        </p:nvGraphicFramePr>
        <p:xfrm>
          <a:off x="323850" y="3067050"/>
          <a:ext cx="4824413" cy="3044825"/>
        </p:xfrm>
        <a:graphic>
          <a:graphicData uri="http://schemas.openxmlformats.org/presentationml/2006/ole">
            <mc:AlternateContent xmlns:mc="http://schemas.openxmlformats.org/markup-compatibility/2006">
              <mc:Choice xmlns:v="urn:schemas-microsoft-com:vml" Requires="v">
                <p:oleObj spid="_x0000_s46101" name="Chart" r:id="rId6" imgW="5476955" imgH="3457522" progId="Excel.Chart.8">
                  <p:embed/>
                </p:oleObj>
              </mc:Choice>
              <mc:Fallback>
                <p:oleObj name="Chart" r:id="rId6" imgW="5476955" imgH="3457522" progId="Excel.Chart.8">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3067050"/>
                        <a:ext cx="4824413" cy="304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6107" name="Picture 34"/>
          <p:cNvPicPr>
            <a:picLocks noChangeAspect="1" noChangeArrowheads="1"/>
          </p:cNvPicPr>
          <p:nvPr/>
        </p:nvPicPr>
        <p:blipFill>
          <a:blip r:embed="rId8"/>
          <a:srcRect/>
          <a:stretch>
            <a:fillRect/>
          </a:stretch>
        </p:blipFill>
        <p:spPr bwMode="auto">
          <a:xfrm>
            <a:off x="5738813" y="3141663"/>
            <a:ext cx="3025775" cy="2928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1" name="Rectangle 2052"/>
          <p:cNvSpPr>
            <a:spLocks noChangeArrowheads="1"/>
          </p:cNvSpPr>
          <p:nvPr/>
        </p:nvSpPr>
        <p:spPr bwMode="auto">
          <a:xfrm>
            <a:off x="330200" y="533400"/>
            <a:ext cx="6019800" cy="638175"/>
          </a:xfrm>
          <a:prstGeom prst="rect">
            <a:avLst/>
          </a:prstGeom>
          <a:solidFill>
            <a:srgbClr val="00CC00"/>
          </a:solidFill>
          <a:ln w="3175">
            <a:solidFill>
              <a:srgbClr val="003399"/>
            </a:solidFill>
            <a:prstDash val="sysDot"/>
            <a:miter lim="800000"/>
            <a:headEnd/>
            <a:tailEnd/>
          </a:ln>
        </p:spPr>
        <p:txBody>
          <a:bodyPr anchor="ctr"/>
          <a:lstStyle/>
          <a:p>
            <a:r>
              <a:rPr lang="en-US">
                <a:solidFill>
                  <a:srgbClr val="003399"/>
                </a:solidFill>
                <a:latin typeface="Verdana" pitchFamily="34" charset="0"/>
              </a:rPr>
              <a:t>Incidentlocaties</a:t>
            </a:r>
          </a:p>
        </p:txBody>
      </p:sp>
      <p:sp>
        <p:nvSpPr>
          <p:cNvPr id="8212" name="Rectangle 2053"/>
          <p:cNvSpPr>
            <a:spLocks noChangeArrowheads="1"/>
          </p:cNvSpPr>
          <p:nvPr/>
        </p:nvSpPr>
        <p:spPr bwMode="auto">
          <a:xfrm>
            <a:off x="6642100" y="533400"/>
            <a:ext cx="2114550" cy="638175"/>
          </a:xfrm>
          <a:prstGeom prst="rect">
            <a:avLst/>
          </a:prstGeom>
          <a:noFill/>
          <a:ln w="3175">
            <a:solidFill>
              <a:srgbClr val="003399"/>
            </a:solidFill>
            <a:prstDash val="sysDot"/>
            <a:miter lim="800000"/>
            <a:headEnd/>
            <a:tailEnd/>
          </a:ln>
        </p:spPr>
        <p:txBody>
          <a:bodyPr anchor="ctr"/>
          <a:lstStyle/>
          <a:p>
            <a:endParaRPr lang="en-US">
              <a:solidFill>
                <a:srgbClr val="CC0000"/>
              </a:solidFill>
              <a:latin typeface="Verdana" pitchFamily="34" charset="0"/>
            </a:endParaRPr>
          </a:p>
        </p:txBody>
      </p:sp>
      <p:sp>
        <p:nvSpPr>
          <p:cNvPr id="8213" name="Rectangle 2054"/>
          <p:cNvSpPr>
            <a:spLocks noChangeArrowheads="1"/>
          </p:cNvSpPr>
          <p:nvPr/>
        </p:nvSpPr>
        <p:spPr bwMode="auto">
          <a:xfrm>
            <a:off x="330200" y="1473200"/>
            <a:ext cx="6019800" cy="4610100"/>
          </a:xfrm>
          <a:prstGeom prst="rect">
            <a:avLst/>
          </a:prstGeom>
          <a:noFill/>
          <a:ln w="3175">
            <a:solidFill>
              <a:srgbClr val="003399"/>
            </a:solidFill>
            <a:prstDash val="sysDot"/>
            <a:miter lim="800000"/>
            <a:headEnd/>
            <a:tailEnd/>
          </a:ln>
        </p:spPr>
        <p:txBody>
          <a:bodyPr anchor="ctr"/>
          <a:lstStyle/>
          <a:p>
            <a:endParaRPr lang="en-US" sz="1600">
              <a:solidFill>
                <a:srgbClr val="CC0000"/>
              </a:solidFill>
              <a:latin typeface="Verdana" pitchFamily="34" charset="0"/>
            </a:endParaRPr>
          </a:p>
        </p:txBody>
      </p:sp>
      <p:sp>
        <p:nvSpPr>
          <p:cNvPr id="8214" name="Text Box 2057"/>
          <p:cNvSpPr txBox="1">
            <a:spLocks noChangeArrowheads="1"/>
          </p:cNvSpPr>
          <p:nvPr/>
        </p:nvSpPr>
        <p:spPr bwMode="auto">
          <a:xfrm>
            <a:off x="6654800" y="6362700"/>
            <a:ext cx="2057400" cy="214313"/>
          </a:xfrm>
          <a:prstGeom prst="rect">
            <a:avLst/>
          </a:prstGeom>
          <a:noFill/>
          <a:ln w="9525">
            <a:noFill/>
            <a:miter lim="800000"/>
            <a:headEnd/>
            <a:tailEnd/>
          </a:ln>
        </p:spPr>
        <p:txBody>
          <a:bodyPr>
            <a:spAutoFit/>
          </a:bodyPr>
          <a:lstStyle/>
          <a:p>
            <a:pPr algn="ctr">
              <a:spcBef>
                <a:spcPct val="50000"/>
              </a:spcBef>
            </a:pPr>
            <a:r>
              <a:rPr lang="nl-NL" sz="800">
                <a:solidFill>
                  <a:srgbClr val="000099"/>
                </a:solidFill>
                <a:latin typeface="Verdana" pitchFamily="34" charset="0"/>
              </a:rPr>
              <a:t>Jaarrapport STIMVA 2011</a:t>
            </a:r>
          </a:p>
        </p:txBody>
      </p:sp>
      <p:sp>
        <p:nvSpPr>
          <p:cNvPr id="8215" name="Text Box 2058"/>
          <p:cNvSpPr txBox="1">
            <a:spLocks noChangeArrowheads="1"/>
          </p:cNvSpPr>
          <p:nvPr/>
        </p:nvSpPr>
        <p:spPr bwMode="auto">
          <a:xfrm>
            <a:off x="4038600" y="6324600"/>
            <a:ext cx="990600" cy="214313"/>
          </a:xfrm>
          <a:prstGeom prst="rect">
            <a:avLst/>
          </a:prstGeom>
          <a:noFill/>
          <a:ln w="9525">
            <a:noFill/>
            <a:miter lim="800000"/>
            <a:headEnd/>
            <a:tailEnd/>
          </a:ln>
        </p:spPr>
        <p:txBody>
          <a:bodyPr>
            <a:spAutoFit/>
          </a:bodyPr>
          <a:lstStyle/>
          <a:p>
            <a:pPr algn="ctr">
              <a:spcBef>
                <a:spcPct val="50000"/>
              </a:spcBef>
            </a:pPr>
            <a:r>
              <a:rPr lang="nl-NL" sz="800" dirty="0">
                <a:solidFill>
                  <a:srgbClr val="333399"/>
                </a:solidFill>
                <a:latin typeface="Verdana" pitchFamily="34" charset="0"/>
              </a:rPr>
              <a:t>Pagina </a:t>
            </a:r>
            <a:r>
              <a:rPr lang="nl-NL" sz="800" dirty="0" smtClean="0">
                <a:solidFill>
                  <a:srgbClr val="333399"/>
                </a:solidFill>
                <a:latin typeface="Verdana" pitchFamily="34" charset="0"/>
              </a:rPr>
              <a:t>8</a:t>
            </a:r>
            <a:endParaRPr lang="nl-NL" sz="800" dirty="0">
              <a:solidFill>
                <a:srgbClr val="333399"/>
              </a:solidFill>
              <a:latin typeface="Verdana" pitchFamily="34" charset="0"/>
            </a:endParaRPr>
          </a:p>
        </p:txBody>
      </p:sp>
      <p:sp>
        <p:nvSpPr>
          <p:cNvPr id="8216" name="Text Box 13"/>
          <p:cNvSpPr txBox="1">
            <a:spLocks noChangeArrowheads="1"/>
          </p:cNvSpPr>
          <p:nvPr/>
        </p:nvSpPr>
        <p:spPr bwMode="auto">
          <a:xfrm>
            <a:off x="357188" y="1484313"/>
            <a:ext cx="5905500" cy="582612"/>
          </a:xfrm>
          <a:prstGeom prst="rect">
            <a:avLst/>
          </a:prstGeom>
          <a:noFill/>
          <a:ln w="9525">
            <a:noFill/>
            <a:miter lim="800000"/>
            <a:headEnd/>
            <a:tailEnd/>
          </a:ln>
        </p:spPr>
        <p:txBody>
          <a:bodyPr>
            <a:spAutoFit/>
          </a:bodyPr>
          <a:lstStyle/>
          <a:p>
            <a:pPr algn="just" eaLnBrk="0" hangingPunct="0">
              <a:lnSpc>
                <a:spcPct val="120000"/>
              </a:lnSpc>
            </a:pPr>
            <a:r>
              <a:rPr lang="nl-NL" sz="900">
                <a:solidFill>
                  <a:srgbClr val="003399"/>
                </a:solidFill>
                <a:latin typeface="Verdana" pitchFamily="34" charset="0"/>
              </a:rPr>
              <a:t>Onderstaand een overzicht van de </a:t>
            </a:r>
            <a:r>
              <a:rPr lang="nl-NL" sz="900">
                <a:solidFill>
                  <a:srgbClr val="333399"/>
                </a:solidFill>
                <a:latin typeface="Verdana" pitchFamily="34" charset="0"/>
              </a:rPr>
              <a:t>Top 25 wegvakken waar in 2011 de meeste incidenten (pech en ongeval) hebben plaatsgevonden. Er is geen nadere analyse uitgevoerd naar mogelijke verklaringen voor het voorkomen van incidenten op de genoemde wegvakken.</a:t>
            </a:r>
          </a:p>
        </p:txBody>
      </p:sp>
      <p:pic>
        <p:nvPicPr>
          <p:cNvPr id="8218" name="Picture 15" descr="Stichting Incident Management">
            <a:hlinkClick r:id="rId4" tooltip="Stichting Incident Management"/>
          </p:cNvPr>
          <p:cNvPicPr>
            <a:picLocks noChangeAspect="1" noChangeArrowheads="1"/>
          </p:cNvPicPr>
          <p:nvPr/>
        </p:nvPicPr>
        <p:blipFill>
          <a:blip r:embed="rId5"/>
          <a:srcRect/>
          <a:stretch>
            <a:fillRect/>
          </a:stretch>
        </p:blipFill>
        <p:spPr bwMode="auto">
          <a:xfrm>
            <a:off x="6746875" y="568325"/>
            <a:ext cx="1905000" cy="571500"/>
          </a:xfrm>
          <a:prstGeom prst="rect">
            <a:avLst/>
          </a:prstGeom>
          <a:noFill/>
          <a:ln w="9525">
            <a:noFill/>
            <a:miter lim="800000"/>
            <a:headEnd/>
            <a:tailEnd/>
          </a:ln>
        </p:spPr>
      </p:pic>
      <p:sp>
        <p:nvSpPr>
          <p:cNvPr id="8219" name="Rectangle 2055"/>
          <p:cNvSpPr>
            <a:spLocks noChangeArrowheads="1"/>
          </p:cNvSpPr>
          <p:nvPr/>
        </p:nvSpPr>
        <p:spPr bwMode="auto">
          <a:xfrm>
            <a:off x="6629400" y="1473200"/>
            <a:ext cx="2120900" cy="4610100"/>
          </a:xfrm>
          <a:prstGeom prst="rect">
            <a:avLst/>
          </a:prstGeom>
          <a:noFill/>
          <a:ln w="3175">
            <a:solidFill>
              <a:srgbClr val="003399"/>
            </a:solidFill>
            <a:prstDash val="sysDot"/>
            <a:miter lim="800000"/>
            <a:headEnd/>
            <a:tailEnd/>
          </a:ln>
        </p:spPr>
        <p:txBody>
          <a:bodyPr anchor="ctr"/>
          <a:lstStyle/>
          <a:p>
            <a:endParaRPr lang="en-US" sz="900">
              <a:solidFill>
                <a:srgbClr val="FF0000"/>
              </a:solidFill>
              <a:latin typeface="Verdana" pitchFamily="34" charset="0"/>
            </a:endParaRPr>
          </a:p>
        </p:txBody>
      </p:sp>
      <p:graphicFrame>
        <p:nvGraphicFramePr>
          <p:cNvPr id="8210" name="Object 18"/>
          <p:cNvGraphicFramePr>
            <a:graphicFrameLocks noChangeAspect="1"/>
          </p:cNvGraphicFramePr>
          <p:nvPr/>
        </p:nvGraphicFramePr>
        <p:xfrm>
          <a:off x="323850" y="2565400"/>
          <a:ext cx="5976938" cy="3482975"/>
        </p:xfrm>
        <a:graphic>
          <a:graphicData uri="http://schemas.openxmlformats.org/presentationml/2006/ole">
            <mc:AlternateContent xmlns:mc="http://schemas.openxmlformats.org/markup-compatibility/2006">
              <mc:Choice xmlns:v="urn:schemas-microsoft-com:vml" Requires="v">
                <p:oleObj spid="_x0000_s8213" name="Chart" r:id="rId6" imgW="9382116" imgH="5467451" progId="Excel.Chart.8">
                  <p:embed/>
                </p:oleObj>
              </mc:Choice>
              <mc:Fallback>
                <p:oleObj name="Chart" r:id="rId6" imgW="9382116" imgH="5467451" progId="Excel.Chart.8">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2565400"/>
                        <a:ext cx="5976938" cy="348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Standaardontwerp">
  <a:themeElements>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ardontwerp">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docProps/app.xml><?xml version="1.0" encoding="utf-8"?>
<Properties xmlns="http://schemas.openxmlformats.org/officeDocument/2006/extended-properties" xmlns:vt="http://schemas.openxmlformats.org/officeDocument/2006/docPropsVTypes">
  <TotalTime>16087</TotalTime>
  <Words>1244</Words>
  <Application>Microsoft Office PowerPoint</Application>
  <PresentationFormat>Diavoorstelling (4:3)</PresentationFormat>
  <Paragraphs>186</Paragraphs>
  <Slides>12</Slides>
  <Notes>12</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12</vt:i4>
      </vt:variant>
    </vt:vector>
  </HeadingPairs>
  <TitlesOfParts>
    <vt:vector size="14" baseType="lpstr">
      <vt:lpstr>Standaardontwerp</vt:lpstr>
      <vt:lpstr>Chart</vt:lpstr>
      <vt:lpstr>PowerPoint-presentatie</vt:lpstr>
      <vt:lpstr>PowerPoint-presentatie</vt:lpstr>
      <vt:lpstr>Voorwoord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Business Improvement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STIMVA jaarverslag 2010</dc:title>
  <dc:creator>Heesters</dc:creator>
  <cp:lastModifiedBy>Katja Buijs</cp:lastModifiedBy>
  <cp:revision>577</cp:revision>
  <dcterms:created xsi:type="dcterms:W3CDTF">2007-04-23T11:26:00Z</dcterms:created>
  <dcterms:modified xsi:type="dcterms:W3CDTF">2012-07-02T07:45:59Z</dcterms:modified>
</cp:coreProperties>
</file>